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sldIdLst>
    <p:sldId id="257" r:id="rId2"/>
    <p:sldId id="300" r:id="rId3"/>
    <p:sldId id="293" r:id="rId4"/>
    <p:sldId id="261" r:id="rId5"/>
    <p:sldId id="262" r:id="rId6"/>
    <p:sldId id="292" r:id="rId7"/>
    <p:sldId id="263" r:id="rId8"/>
    <p:sldId id="264" r:id="rId9"/>
    <p:sldId id="267" r:id="rId10"/>
    <p:sldId id="269" r:id="rId11"/>
    <p:sldId id="270" r:id="rId12"/>
    <p:sldId id="295" r:id="rId13"/>
    <p:sldId id="274" r:id="rId14"/>
    <p:sldId id="275" r:id="rId15"/>
    <p:sldId id="276" r:id="rId16"/>
    <p:sldId id="277" r:id="rId17"/>
    <p:sldId id="278" r:id="rId18"/>
    <p:sldId id="297" r:id="rId19"/>
    <p:sldId id="281" r:id="rId20"/>
    <p:sldId id="282" r:id="rId21"/>
    <p:sldId id="283" r:id="rId22"/>
    <p:sldId id="291"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7DFE7376-4061-4A84-ACBC-60A40F1BDECF}"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520F12-705B-4A42-9C64-C19D91718A0E}"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60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DFE7376-4061-4A84-ACBC-60A40F1BDECF}"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1725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DFE7376-4061-4A84-ACBC-60A40F1BDECF}"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385178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DFE7376-4061-4A84-ACBC-60A40F1BDECF}"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254965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7DFE7376-4061-4A84-ACBC-60A40F1BDECF}" type="datetimeFigureOut">
              <a:rPr lang="el-GR" smtClean="0"/>
              <a:t>17/6/2023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7520F12-705B-4A42-9C64-C19D91718A0E}"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2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7DFE7376-4061-4A84-ACBC-60A40F1BDECF}" type="datetimeFigureOut">
              <a:rPr lang="el-GR" smtClean="0"/>
              <a:t>17/6/2023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184235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7DFE7376-4061-4A84-ACBC-60A40F1BDECF}" type="datetimeFigureOut">
              <a:rPr lang="el-GR" smtClean="0"/>
              <a:t>17/6/2023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181984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7DFE7376-4061-4A84-ACBC-60A40F1BDECF}" type="datetimeFigureOut">
              <a:rPr lang="el-GR" smtClean="0"/>
              <a:t>17/6/2023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234173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FE7376-4061-4A84-ACBC-60A40F1BDECF}" type="datetimeFigureOut">
              <a:rPr lang="el-GR" smtClean="0"/>
              <a:t>17/6/2023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121478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FE7376-4061-4A84-ACBC-60A40F1BDECF}" type="datetimeFigureOut">
              <a:rPr lang="el-GR" smtClean="0"/>
              <a:t>17/6/2023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520F12-705B-4A42-9C64-C19D91718A0E}" type="slidenum">
              <a:rPr lang="el-GR" smtClean="0"/>
              <a:t>‹#›</a:t>
            </a:fld>
            <a:endParaRPr lang="el-GR"/>
          </a:p>
        </p:txBody>
      </p:sp>
    </p:spTree>
    <p:extLst>
      <p:ext uri="{BB962C8B-B14F-4D97-AF65-F5344CB8AC3E}">
        <p14:creationId xmlns:p14="http://schemas.microsoft.com/office/powerpoint/2010/main" val="109302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7DFE7376-4061-4A84-ACBC-60A40F1BDECF}" type="datetimeFigureOut">
              <a:rPr lang="el-GR" smtClean="0"/>
              <a:t>17/6/2023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7520F12-705B-4A42-9C64-C19D91718A0E}" type="slidenum">
              <a:rPr lang="el-GR" smtClean="0"/>
              <a:t>‹#›</a:t>
            </a:fld>
            <a:endParaRPr lang="el-GR"/>
          </a:p>
        </p:txBody>
      </p:sp>
    </p:spTree>
    <p:extLst>
      <p:ext uri="{BB962C8B-B14F-4D97-AF65-F5344CB8AC3E}">
        <p14:creationId xmlns:p14="http://schemas.microsoft.com/office/powerpoint/2010/main" val="427831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FE7376-4061-4A84-ACBC-60A40F1BDECF}" type="datetimeFigureOut">
              <a:rPr lang="el-GR" smtClean="0"/>
              <a:t>17/6/2023</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520F12-705B-4A42-9C64-C19D91718A0E}"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55678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il@2epal-kater.pie.sch.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259" y="103518"/>
            <a:ext cx="9679459" cy="1741758"/>
          </a:xfrm>
        </p:spPr>
        <p:txBody>
          <a:bodyPr>
            <a:normAutofit fontScale="90000"/>
          </a:bodyPr>
          <a:lstStyle/>
          <a:p>
            <a:pPr algn="ctr"/>
            <a:r>
              <a:rPr lang="en-US" sz="3600" b="1" dirty="0" smtClean="0">
                <a:solidFill>
                  <a:srgbClr val="7030A0"/>
                </a:solidFill>
              </a:rPr>
              <a:t/>
            </a:r>
            <a:br>
              <a:rPr lang="en-US" sz="3600" b="1" dirty="0" smtClean="0">
                <a:solidFill>
                  <a:srgbClr val="7030A0"/>
                </a:solidFill>
              </a:rPr>
            </a:br>
            <a:r>
              <a:rPr lang="en-US" sz="3600" b="1" dirty="0">
                <a:solidFill>
                  <a:srgbClr val="7030A0"/>
                </a:solidFill>
              </a:rPr>
              <a:t/>
            </a:r>
            <a:br>
              <a:rPr lang="en-US" sz="3600" b="1" dirty="0">
                <a:solidFill>
                  <a:srgbClr val="7030A0"/>
                </a:solidFill>
              </a:rPr>
            </a:br>
            <a:r>
              <a:rPr lang="en-US" sz="3600" b="1" dirty="0" smtClean="0">
                <a:solidFill>
                  <a:srgbClr val="7030A0"/>
                </a:solidFill>
              </a:rPr>
              <a:t>       </a:t>
            </a:r>
            <a:r>
              <a:rPr lang="en-US" sz="3600" b="1" dirty="0" err="1" smtClean="0">
                <a:solidFill>
                  <a:srgbClr val="7030A0"/>
                </a:solidFill>
              </a:rPr>
              <a:t>YOUth</a:t>
            </a:r>
            <a:r>
              <a:rPr lang="en-US" sz="3600" b="1" dirty="0" smtClean="0">
                <a:solidFill>
                  <a:srgbClr val="7030A0"/>
                </a:solidFill>
              </a:rPr>
              <a:t> </a:t>
            </a:r>
            <a:r>
              <a:rPr lang="en-US" sz="3600" b="1" dirty="0">
                <a:solidFill>
                  <a:srgbClr val="7030A0"/>
                </a:solidFill>
              </a:rPr>
              <a:t>with migrant dropout tackling: </a:t>
            </a:r>
            <a:r>
              <a:rPr lang="el-GR" sz="3600" b="1" dirty="0" smtClean="0">
                <a:solidFill>
                  <a:srgbClr val="7030A0"/>
                </a:solidFill>
              </a:rPr>
              <a:t/>
            </a:r>
            <a:br>
              <a:rPr lang="el-GR" sz="3600" b="1" dirty="0" smtClean="0">
                <a:solidFill>
                  <a:srgbClr val="7030A0"/>
                </a:solidFill>
              </a:rPr>
            </a:br>
            <a:r>
              <a:rPr lang="en-US" sz="3600" b="1" dirty="0" smtClean="0">
                <a:solidFill>
                  <a:srgbClr val="7030A0"/>
                </a:solidFill>
              </a:rPr>
              <a:t>     </a:t>
            </a:r>
            <a:r>
              <a:rPr lang="en-US" sz="3600" b="1" dirty="0" err="1" smtClean="0">
                <a:solidFill>
                  <a:srgbClr val="7030A0"/>
                </a:solidFill>
              </a:rPr>
              <a:t>CApacity</a:t>
            </a:r>
            <a:r>
              <a:rPr lang="en-US" sz="3600" b="1" dirty="0" smtClean="0">
                <a:solidFill>
                  <a:srgbClr val="7030A0"/>
                </a:solidFill>
              </a:rPr>
              <a:t> </a:t>
            </a:r>
            <a:r>
              <a:rPr lang="en-US" sz="3600" b="1" dirty="0" err="1" smtClean="0">
                <a:solidFill>
                  <a:srgbClr val="7030A0"/>
                </a:solidFill>
              </a:rPr>
              <a:t>buildi</a:t>
            </a:r>
            <a:r>
              <a:rPr lang="el-GR" sz="3600" b="1" dirty="0" smtClean="0">
                <a:solidFill>
                  <a:srgbClr val="7030A0"/>
                </a:solidFill>
              </a:rPr>
              <a:t>Ν</a:t>
            </a:r>
            <a:r>
              <a:rPr lang="en-US" sz="3600" b="1" dirty="0" smtClean="0">
                <a:solidFill>
                  <a:srgbClr val="7030A0"/>
                </a:solidFill>
              </a:rPr>
              <a:t>g</a:t>
            </a:r>
            <a:r>
              <a:rPr lang="el-GR" sz="3600" b="1" dirty="0" smtClean="0">
                <a:solidFill>
                  <a:srgbClr val="7030A0"/>
                </a:solidFill>
              </a:rPr>
              <a:t/>
            </a:r>
            <a:br>
              <a:rPr lang="el-GR" sz="3600" b="1" dirty="0" smtClean="0">
                <a:solidFill>
                  <a:srgbClr val="7030A0"/>
                </a:solidFill>
              </a:rPr>
            </a:br>
            <a:r>
              <a:rPr lang="en-US" sz="1000" b="1" dirty="0">
                <a:solidFill>
                  <a:srgbClr val="7030A0"/>
                </a:solidFill>
              </a:rPr>
              <a:t> </a:t>
            </a:r>
            <a:r>
              <a:rPr lang="en-US" sz="1000" b="1" dirty="0" smtClean="0">
                <a:solidFill>
                  <a:srgbClr val="7030A0"/>
                </a:solidFill>
              </a:rPr>
              <a:t>               </a:t>
            </a:r>
            <a:r>
              <a:rPr lang="en-US" sz="1400" i="1" dirty="0" smtClean="0"/>
              <a:t>Code</a:t>
            </a:r>
            <a:r>
              <a:rPr lang="en-US" sz="1400" i="1" dirty="0"/>
              <a:t>:  </a:t>
            </a:r>
            <a:r>
              <a:rPr lang="en-US" sz="1400" i="1" dirty="0" smtClean="0"/>
              <a:t>2021-1-BE01-KA220-SCH-000024723</a:t>
            </a:r>
            <a:r>
              <a:rPr lang="en-US" dirty="0"/>
              <a:t/>
            </a:r>
            <a:br>
              <a:rPr lang="en-US" dirty="0"/>
            </a:br>
            <a:endParaRPr lang="en-US" sz="2400" dirty="0">
              <a:solidFill>
                <a:schemeClr val="accent1">
                  <a:lumMod val="50000"/>
                </a:schemeClr>
              </a:solidFill>
              <a:latin typeface="+mn-lt"/>
              <a:ea typeface="+mn-ea"/>
              <a:cs typeface="+mn-cs"/>
            </a:endParaRPr>
          </a:p>
        </p:txBody>
      </p:sp>
      <p:sp>
        <p:nvSpPr>
          <p:cNvPr id="3" name="Subtitle 2"/>
          <p:cNvSpPr>
            <a:spLocks noGrp="1"/>
          </p:cNvSpPr>
          <p:nvPr>
            <p:ph type="subTitle" idx="1"/>
          </p:nvPr>
        </p:nvSpPr>
        <p:spPr>
          <a:xfrm>
            <a:off x="1524000" y="5321644"/>
            <a:ext cx="9144000" cy="996778"/>
          </a:xfrm>
        </p:spPr>
        <p:txBody>
          <a:bodyPr>
            <a:normAutofit/>
          </a:bodyPr>
          <a:lstStyle/>
          <a:p>
            <a:pPr algn="ctr"/>
            <a:r>
              <a:rPr lang="el-GR" sz="1200" dirty="0" err="1" smtClean="0"/>
              <a:t>Παπαγεωργ</a:t>
            </a:r>
            <a:r>
              <a:rPr lang="el-GR" sz="1200" dirty="0" err="1"/>
              <a:t>ι</a:t>
            </a:r>
            <a:r>
              <a:rPr lang="el-GR" sz="1200" dirty="0" err="1" smtClean="0"/>
              <a:t>ου</a:t>
            </a:r>
            <a:r>
              <a:rPr lang="el-GR" sz="1200" dirty="0" smtClean="0"/>
              <a:t> </a:t>
            </a:r>
            <a:r>
              <a:rPr lang="el-GR" sz="1200" dirty="0" err="1" smtClean="0"/>
              <a:t>Αγγελικη</a:t>
            </a:r>
            <a:r>
              <a:rPr lang="el-GR" sz="1200" dirty="0" smtClean="0"/>
              <a:t> </a:t>
            </a:r>
            <a:r>
              <a:rPr lang="el-GR" sz="1200" dirty="0"/>
              <a:t>ΠΕ8702</a:t>
            </a:r>
            <a:endParaRPr lang="en-US" sz="1200" dirty="0" smtClean="0"/>
          </a:p>
          <a:p>
            <a:pPr algn="ctr"/>
            <a:r>
              <a:rPr lang="el-GR" sz="1200" dirty="0" smtClean="0"/>
              <a:t>2</a:t>
            </a:r>
            <a:r>
              <a:rPr lang="el-GR" sz="1200" baseline="30000" dirty="0" smtClean="0"/>
              <a:t>ο</a:t>
            </a:r>
            <a:r>
              <a:rPr lang="el-GR" sz="1200" dirty="0" smtClean="0"/>
              <a:t> Επαγγελματικό Λύκειο Κατερίνης, Νέο Κεραμίδι, Κατερίνη, 60100</a:t>
            </a:r>
          </a:p>
          <a:p>
            <a:pPr algn="ctr"/>
            <a:r>
              <a:rPr lang="en-US" sz="1200" dirty="0"/>
              <a:t>e</a:t>
            </a:r>
            <a:r>
              <a:rPr lang="en-US" sz="1200" dirty="0" smtClean="0"/>
              <a:t>mail: </a:t>
            </a:r>
            <a:r>
              <a:rPr lang="en-US" sz="1200" dirty="0" smtClean="0">
                <a:hlinkClick r:id="rId2"/>
              </a:rPr>
              <a:t>mail@2epal-kater.pie.sch.gr</a:t>
            </a:r>
            <a:r>
              <a:rPr lang="el-GR" sz="1200" dirty="0" smtClean="0"/>
              <a:t>, Τηλέφωνο: 23510 45650</a:t>
            </a: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279155" y="1597135"/>
            <a:ext cx="5183278" cy="2621259"/>
          </a:xfrm>
          <a:prstGeom prst="rect">
            <a:avLst/>
          </a:prstGeom>
        </p:spPr>
      </p:pic>
      <p:sp>
        <p:nvSpPr>
          <p:cNvPr id="5" name="TextBox 4"/>
          <p:cNvSpPr txBox="1"/>
          <p:nvPr/>
        </p:nvSpPr>
        <p:spPr>
          <a:xfrm>
            <a:off x="3146852" y="4357816"/>
            <a:ext cx="5066271" cy="646331"/>
          </a:xfrm>
          <a:prstGeom prst="rect">
            <a:avLst/>
          </a:prstGeom>
          <a:noFill/>
        </p:spPr>
        <p:txBody>
          <a:bodyPr wrap="square" rtlCol="0">
            <a:spAutoFit/>
          </a:bodyPr>
          <a:lstStyle/>
          <a:p>
            <a:pPr algn="ctr"/>
            <a:r>
              <a:rPr lang="en-US" sz="3600" b="1" dirty="0" smtClean="0">
                <a:solidFill>
                  <a:srgbClr val="7030A0"/>
                </a:solidFill>
              </a:rPr>
              <a:t>BEST PRACTICES</a:t>
            </a:r>
            <a:endParaRPr lang="en-US" sz="3600" b="1" dirty="0">
              <a:solidFill>
                <a:srgbClr val="7030A0"/>
              </a:solidFill>
            </a:endParaRPr>
          </a:p>
        </p:txBody>
      </p:sp>
    </p:spTree>
    <p:extLst>
      <p:ext uri="{BB962C8B-B14F-4D97-AF65-F5344CB8AC3E}">
        <p14:creationId xmlns:p14="http://schemas.microsoft.com/office/powerpoint/2010/main" val="3059108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84671"/>
            <a:ext cx="10515600" cy="974785"/>
          </a:xfrm>
        </p:spPr>
        <p:txBody>
          <a:bodyPr>
            <a:normAutofit/>
          </a:bodyPr>
          <a:lstStyle/>
          <a:p>
            <a:pPr algn="ctr"/>
            <a:r>
              <a:rPr lang="el-GR" sz="3200" b="1" dirty="0" smtClean="0">
                <a:solidFill>
                  <a:srgbClr val="7030A0"/>
                </a:solidFill>
              </a:rPr>
              <a:t>Ζώνες </a:t>
            </a:r>
            <a:r>
              <a:rPr lang="el-GR" sz="3200" b="1" dirty="0">
                <a:solidFill>
                  <a:srgbClr val="7030A0"/>
                </a:solidFill>
              </a:rPr>
              <a:t>εκπαιδευτικής προτεραιότητας </a:t>
            </a:r>
            <a:r>
              <a:rPr lang="el-GR" sz="3200" b="1" dirty="0" smtClean="0">
                <a:solidFill>
                  <a:srgbClr val="7030A0"/>
                </a:solidFill>
              </a:rPr>
              <a:t> </a:t>
            </a:r>
            <a:endParaRPr lang="el-GR" sz="3200" b="1" dirty="0">
              <a:solidFill>
                <a:srgbClr val="7030A0"/>
              </a:solidFill>
            </a:endParaRPr>
          </a:p>
        </p:txBody>
      </p:sp>
      <p:sp>
        <p:nvSpPr>
          <p:cNvPr id="3" name="Θέση περιεχομένου 2"/>
          <p:cNvSpPr>
            <a:spLocks noGrp="1"/>
          </p:cNvSpPr>
          <p:nvPr>
            <p:ph idx="1"/>
          </p:nvPr>
        </p:nvSpPr>
        <p:spPr>
          <a:xfrm>
            <a:off x="733245" y="1710048"/>
            <a:ext cx="10620555" cy="4535478"/>
          </a:xfrm>
        </p:spPr>
        <p:txBody>
          <a:bodyPr>
            <a:noAutofit/>
          </a:bodyPr>
          <a:lstStyle/>
          <a:p>
            <a:pPr algn="just">
              <a:lnSpc>
                <a:spcPct val="150000"/>
              </a:lnSpc>
              <a:buFont typeface="Wingdings" panose="05000000000000000000" pitchFamily="2" charset="2"/>
              <a:buChar char="Ø"/>
            </a:pPr>
            <a:r>
              <a:rPr lang="el-GR" sz="2200" dirty="0"/>
              <a:t>  </a:t>
            </a:r>
            <a:r>
              <a:rPr lang="el-GR" sz="2200" b="1" dirty="0">
                <a:solidFill>
                  <a:srgbClr val="FF0000"/>
                </a:solidFill>
              </a:rPr>
              <a:t>ΖΕΠ Ι</a:t>
            </a:r>
            <a:r>
              <a:rPr lang="el-GR" sz="2200" dirty="0">
                <a:solidFill>
                  <a:srgbClr val="FF0000"/>
                </a:solidFill>
              </a:rPr>
              <a:t> </a:t>
            </a:r>
            <a:r>
              <a:rPr lang="el-GR" sz="2200" dirty="0"/>
              <a:t>για μαθητές με μικρή έως καθόλου γνώση της ελληνικής γλώσσας. </a:t>
            </a:r>
            <a:r>
              <a:rPr lang="el-GR" sz="2200" dirty="0" smtClean="0"/>
              <a:t>Παράλληλα παρακολουθούν μαθήματα </a:t>
            </a:r>
            <a:r>
              <a:rPr lang="el-GR" sz="2200" dirty="0"/>
              <a:t>όπως η Φυσική Αγωγή, τέχνη, η Μουσική Αγωγή, η Ξένη Γλώσσα κα</a:t>
            </a:r>
            <a:r>
              <a:rPr lang="el-GR" sz="2200" dirty="0" smtClean="0"/>
              <a:t>. </a:t>
            </a:r>
            <a:r>
              <a:rPr lang="el-GR" sz="2200" dirty="0"/>
              <a:t>Η</a:t>
            </a:r>
            <a:r>
              <a:rPr lang="el-GR" sz="2200" dirty="0" smtClean="0"/>
              <a:t> διάρκεια </a:t>
            </a:r>
            <a:r>
              <a:rPr lang="el-GR" sz="2200" dirty="0"/>
              <a:t>φοίτησης </a:t>
            </a:r>
            <a:r>
              <a:rPr lang="el-GR" sz="2200" dirty="0" smtClean="0"/>
              <a:t>είναι</a:t>
            </a:r>
            <a:r>
              <a:rPr lang="el-GR" sz="2200" dirty="0"/>
              <a:t> </a:t>
            </a:r>
            <a:r>
              <a:rPr lang="el-GR" sz="2200" u="sng" dirty="0" smtClean="0"/>
              <a:t>ένα </a:t>
            </a:r>
            <a:r>
              <a:rPr lang="el-GR" sz="2200" u="sng" dirty="0"/>
              <a:t>έτος</a:t>
            </a:r>
            <a:r>
              <a:rPr lang="el-GR" sz="2200" u="sng" dirty="0" smtClean="0"/>
              <a:t> </a:t>
            </a:r>
            <a:r>
              <a:rPr lang="el-GR" sz="2200" dirty="0"/>
              <a:t>. </a:t>
            </a:r>
          </a:p>
          <a:p>
            <a:pPr algn="just">
              <a:lnSpc>
                <a:spcPct val="150000"/>
              </a:lnSpc>
              <a:buFont typeface="Wingdings" panose="05000000000000000000" pitchFamily="2" charset="2"/>
              <a:buChar char="Ø"/>
            </a:pPr>
            <a:r>
              <a:rPr lang="el-GR" sz="2200" dirty="0"/>
              <a:t> </a:t>
            </a:r>
            <a:r>
              <a:rPr lang="el-GR" sz="2200" b="1" dirty="0">
                <a:solidFill>
                  <a:srgbClr val="FF0000"/>
                </a:solidFill>
              </a:rPr>
              <a:t>ΖΕΠ ΙΙ </a:t>
            </a:r>
            <a:r>
              <a:rPr lang="el-GR" sz="2200" dirty="0" smtClean="0"/>
              <a:t>για </a:t>
            </a:r>
            <a:r>
              <a:rPr lang="el-GR" sz="2200" dirty="0"/>
              <a:t>μαθητές </a:t>
            </a:r>
            <a:r>
              <a:rPr lang="el-GR" sz="2200" dirty="0" smtClean="0"/>
              <a:t>με </a:t>
            </a:r>
            <a:r>
              <a:rPr lang="el-GR" sz="2200" dirty="0"/>
              <a:t>μέτριο επίπεδο </a:t>
            </a:r>
            <a:r>
              <a:rPr lang="el-GR" sz="2200" dirty="0" smtClean="0"/>
              <a:t>γνώσης της ελληνικής γλώσσας </a:t>
            </a:r>
            <a:r>
              <a:rPr lang="el-GR" sz="2200" dirty="0"/>
              <a:t>τους παρέχεται παράλληλη </a:t>
            </a:r>
            <a:r>
              <a:rPr lang="el-GR" sz="2200" dirty="0" smtClean="0"/>
              <a:t>στήριξη</a:t>
            </a:r>
            <a:r>
              <a:rPr lang="el-GR" sz="2200" dirty="0"/>
              <a:t>. </a:t>
            </a:r>
            <a:r>
              <a:rPr lang="el-GR" sz="2200" dirty="0" smtClean="0"/>
              <a:t>Το </a:t>
            </a:r>
            <a:r>
              <a:rPr lang="el-GR" sz="2200" dirty="0"/>
              <a:t>ανώτατο όριο </a:t>
            </a:r>
            <a:r>
              <a:rPr lang="el-GR" sz="2200" dirty="0" smtClean="0"/>
              <a:t> </a:t>
            </a:r>
            <a:r>
              <a:rPr lang="el-GR" sz="2200" dirty="0"/>
              <a:t>παραμονή τους είναι</a:t>
            </a:r>
            <a:r>
              <a:rPr lang="el-GR" sz="2200" u="sng" dirty="0" smtClean="0"/>
              <a:t> τρία </a:t>
            </a:r>
            <a:r>
              <a:rPr lang="el-GR" sz="2200" u="sng" dirty="0"/>
              <a:t>έτη</a:t>
            </a:r>
            <a:r>
              <a:rPr lang="el-GR" sz="2200" dirty="0" smtClean="0"/>
              <a:t> .</a:t>
            </a:r>
            <a:endParaRPr lang="el-GR" sz="2200" dirty="0"/>
          </a:p>
          <a:p>
            <a:pPr marL="0" indent="0" algn="just">
              <a:buNone/>
            </a:pPr>
            <a:r>
              <a:rPr lang="el-GR" sz="2200" dirty="0" smtClean="0"/>
              <a:t> </a:t>
            </a:r>
            <a:endParaRPr lang="el-GR" sz="2200" dirty="0"/>
          </a:p>
        </p:txBody>
      </p:sp>
    </p:spTree>
    <p:extLst>
      <p:ext uri="{BB962C8B-B14F-4D97-AF65-F5344CB8AC3E}">
        <p14:creationId xmlns:p14="http://schemas.microsoft.com/office/powerpoint/2010/main" val="905681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120770"/>
            <a:ext cx="9601196" cy="1569919"/>
          </a:xfrm>
        </p:spPr>
        <p:txBody>
          <a:bodyPr>
            <a:normAutofit fontScale="90000"/>
          </a:bodyPr>
          <a:lstStyle/>
          <a:p>
            <a:pPr algn="ctr"/>
            <a:r>
              <a:rPr lang="el-GR" b="1" dirty="0" smtClean="0"/>
              <a:t/>
            </a:r>
            <a:br>
              <a:rPr lang="el-GR" b="1" dirty="0" smtClean="0"/>
            </a:br>
            <a:r>
              <a:rPr lang="el-GR" sz="3600" b="1" dirty="0" smtClean="0">
                <a:solidFill>
                  <a:srgbClr val="7030A0"/>
                </a:solidFill>
              </a:rPr>
              <a:t>Δομές </a:t>
            </a:r>
            <a:r>
              <a:rPr lang="el-GR" sz="3600" b="1" dirty="0">
                <a:solidFill>
                  <a:srgbClr val="7030A0"/>
                </a:solidFill>
              </a:rPr>
              <a:t>υποδοχής για</a:t>
            </a:r>
            <a:br>
              <a:rPr lang="el-GR" sz="3600" b="1" dirty="0">
                <a:solidFill>
                  <a:srgbClr val="7030A0"/>
                </a:solidFill>
              </a:rPr>
            </a:br>
            <a:r>
              <a:rPr lang="el-GR" sz="3600" b="1" dirty="0">
                <a:solidFill>
                  <a:srgbClr val="7030A0"/>
                </a:solidFill>
              </a:rPr>
              <a:t> την εκπαίδευση των προσφύγων</a:t>
            </a:r>
            <a:r>
              <a:rPr lang="el-GR" dirty="0"/>
              <a:t/>
            </a:r>
            <a:br>
              <a:rPr lang="el-GR" dirty="0"/>
            </a:br>
            <a:endParaRPr lang="el-GR" dirty="0"/>
          </a:p>
        </p:txBody>
      </p:sp>
      <p:sp>
        <p:nvSpPr>
          <p:cNvPr id="3" name="Θέση περιεχομένου 2"/>
          <p:cNvSpPr>
            <a:spLocks noGrp="1"/>
          </p:cNvSpPr>
          <p:nvPr>
            <p:ph idx="1"/>
          </p:nvPr>
        </p:nvSpPr>
        <p:spPr>
          <a:xfrm>
            <a:off x="838200" y="1690688"/>
            <a:ext cx="10515600" cy="4486275"/>
          </a:xfrm>
        </p:spPr>
        <p:txBody>
          <a:bodyPr>
            <a:normAutofit/>
          </a:bodyPr>
          <a:lstStyle/>
          <a:p>
            <a:pPr marL="0" indent="0" algn="just">
              <a:lnSpc>
                <a:spcPct val="150000"/>
              </a:lnSpc>
              <a:buNone/>
            </a:pPr>
            <a:r>
              <a:rPr lang="el-GR" sz="2200" b="1" dirty="0" smtClean="0">
                <a:solidFill>
                  <a:srgbClr val="FF0000"/>
                </a:solidFill>
              </a:rPr>
              <a:t>Οι </a:t>
            </a:r>
            <a:r>
              <a:rPr lang="el-GR" sz="2200" b="1" dirty="0">
                <a:solidFill>
                  <a:srgbClr val="FF0000"/>
                </a:solidFill>
              </a:rPr>
              <a:t>ΔΥΕΠ </a:t>
            </a:r>
            <a:r>
              <a:rPr lang="el-GR" sz="2200" dirty="0"/>
              <a:t>είναι μεταβατικές δομές στις οποίες η διδασκαλία πραγματοποιείται είτε εντός των κέντρων φιλοξενίας είτε εντός των σχολικών μονάδων. </a:t>
            </a:r>
            <a:endParaRPr lang="el-GR" sz="2200" dirty="0" smtClean="0"/>
          </a:p>
          <a:p>
            <a:pPr marL="0" indent="0" algn="just">
              <a:lnSpc>
                <a:spcPct val="150000"/>
              </a:lnSpc>
              <a:buNone/>
            </a:pPr>
            <a:r>
              <a:rPr lang="el-GR" sz="2200" dirty="0" smtClean="0"/>
              <a:t>Το </a:t>
            </a:r>
            <a:r>
              <a:rPr lang="el-GR" sz="2200" dirty="0"/>
              <a:t>πρόγραμμα είναι </a:t>
            </a:r>
            <a:r>
              <a:rPr lang="el-GR" sz="2200" u="sng" dirty="0"/>
              <a:t>20 ώρες την εβδομάδα</a:t>
            </a:r>
            <a:r>
              <a:rPr lang="el-GR" sz="2200" dirty="0"/>
              <a:t>, διδάσκονται Ελληνικά, Μαθηματικά, Αγγλικά, Πληροφορική, Τέχνες και Αθλητισμός. </a:t>
            </a:r>
          </a:p>
          <a:p>
            <a:pPr algn="just">
              <a:lnSpc>
                <a:spcPct val="150000"/>
              </a:lnSpc>
            </a:pPr>
            <a:r>
              <a:rPr lang="el-GR" sz="2200" u="sng" dirty="0"/>
              <a:t>Φροντίζουν ασυνόδευτα </a:t>
            </a:r>
            <a:r>
              <a:rPr lang="el-GR" sz="2200" u="sng" dirty="0" smtClean="0"/>
              <a:t>παιδιά</a:t>
            </a:r>
            <a:r>
              <a:rPr lang="el-GR" sz="2200" u="sng" dirty="0"/>
              <a:t> </a:t>
            </a:r>
            <a:r>
              <a:rPr lang="el-GR" sz="2200" dirty="0" smtClean="0"/>
              <a:t>–δομές φιλοξενίας</a:t>
            </a:r>
            <a:r>
              <a:rPr lang="el-GR" dirty="0" smtClean="0"/>
              <a:t>.</a:t>
            </a:r>
          </a:p>
          <a:p>
            <a:pPr marL="0" indent="0" algn="just">
              <a:buNone/>
            </a:pPr>
            <a:endParaRPr lang="el-GR" sz="3000" dirty="0" smtClean="0"/>
          </a:p>
          <a:p>
            <a:pPr marL="0" indent="0" algn="just">
              <a:buNone/>
            </a:pPr>
            <a:endParaRPr lang="el-GR" dirty="0"/>
          </a:p>
          <a:p>
            <a:pPr algn="just"/>
            <a:endParaRPr lang="el-GR" dirty="0"/>
          </a:p>
        </p:txBody>
      </p:sp>
    </p:spTree>
    <p:extLst>
      <p:ext uri="{BB962C8B-B14F-4D97-AF65-F5344CB8AC3E}">
        <p14:creationId xmlns:p14="http://schemas.microsoft.com/office/powerpoint/2010/main" val="1965851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800325"/>
          </a:xfrm>
        </p:spPr>
        <p:txBody>
          <a:bodyPr>
            <a:normAutofit/>
          </a:bodyPr>
          <a:lstStyle/>
          <a:p>
            <a:pPr algn="ctr"/>
            <a:r>
              <a:rPr lang="el-GR" sz="3200" b="1" dirty="0">
                <a:solidFill>
                  <a:srgbClr val="7030A0"/>
                </a:solidFill>
              </a:rPr>
              <a:t>Μαθήματα σε δομές υποδοχής</a:t>
            </a:r>
          </a:p>
        </p:txBody>
      </p:sp>
      <p:pic>
        <p:nvPicPr>
          <p:cNvPr id="4" name="Θέση περιεχομένου 3"/>
          <p:cNvPicPr>
            <a:picLocks noGrp="1" noChangeAspect="1"/>
          </p:cNvPicPr>
          <p:nvPr>
            <p:ph idx="1"/>
          </p:nvPr>
        </p:nvPicPr>
        <p:blipFill>
          <a:blip r:embed="rId2"/>
          <a:stretch>
            <a:fillRect/>
          </a:stretch>
        </p:blipFill>
        <p:spPr>
          <a:xfrm>
            <a:off x="0" y="1621765"/>
            <a:ext cx="5633049" cy="4022725"/>
          </a:xfrm>
          <a:prstGeom prst="rect">
            <a:avLst/>
          </a:prstGeom>
        </p:spPr>
      </p:pic>
      <p:pic>
        <p:nvPicPr>
          <p:cNvPr id="5" name="Εικόνα 4"/>
          <p:cNvPicPr>
            <a:picLocks noChangeAspect="1"/>
          </p:cNvPicPr>
          <p:nvPr/>
        </p:nvPicPr>
        <p:blipFill>
          <a:blip r:embed="rId3"/>
          <a:stretch>
            <a:fillRect/>
          </a:stretch>
        </p:blipFill>
        <p:spPr>
          <a:xfrm>
            <a:off x="5633049" y="1621765"/>
            <a:ext cx="6438182" cy="4022725"/>
          </a:xfrm>
          <a:prstGeom prst="rect">
            <a:avLst/>
          </a:prstGeom>
        </p:spPr>
      </p:pic>
    </p:spTree>
    <p:extLst>
      <p:ext uri="{BB962C8B-B14F-4D97-AF65-F5344CB8AC3E}">
        <p14:creationId xmlns:p14="http://schemas.microsoft.com/office/powerpoint/2010/main" val="1594571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130630"/>
            <a:ext cx="9601196" cy="1774370"/>
          </a:xfrm>
        </p:spPr>
        <p:txBody>
          <a:bodyPr>
            <a:normAutofit fontScale="90000"/>
          </a:bodyPr>
          <a:lstStyle/>
          <a:p>
            <a:pPr algn="ctr"/>
            <a:r>
              <a:rPr lang="el-GR" b="1" dirty="0" smtClean="0"/>
              <a:t/>
            </a:r>
            <a:br>
              <a:rPr lang="el-GR" b="1" dirty="0" smtClean="0"/>
            </a:br>
            <a:r>
              <a:rPr lang="el-GR" b="1" dirty="0" smtClean="0"/>
              <a:t/>
            </a:r>
            <a:br>
              <a:rPr lang="el-GR" b="1" dirty="0" smtClean="0"/>
            </a:br>
            <a:r>
              <a:rPr lang="el-GR" sz="4400" b="1" dirty="0" smtClean="0">
                <a:solidFill>
                  <a:srgbClr val="7030A0"/>
                </a:solidFill>
              </a:rPr>
              <a:t>ΜΕΝΤΟΡΑΣ </a:t>
            </a:r>
            <a:r>
              <a:rPr lang="el-GR" sz="4400" b="1" dirty="0">
                <a:solidFill>
                  <a:srgbClr val="7030A0"/>
                </a:solidFill>
              </a:rPr>
              <a:t>2 </a:t>
            </a:r>
            <a:r>
              <a:rPr lang="el-GR" sz="4400" b="1" dirty="0" smtClean="0">
                <a:solidFill>
                  <a:srgbClr val="7030A0"/>
                </a:solidFill>
              </a:rPr>
              <a:t>-</a:t>
            </a:r>
            <a:r>
              <a:rPr lang="el-GR" sz="3600" b="1" dirty="0">
                <a:solidFill>
                  <a:srgbClr val="7030A0"/>
                </a:solidFill>
              </a:rPr>
              <a:t>Δίκτυο για τον προσανατολισμό της </a:t>
            </a:r>
            <a:r>
              <a:rPr lang="el-GR" sz="3600" b="1" dirty="0" smtClean="0">
                <a:solidFill>
                  <a:srgbClr val="7030A0"/>
                </a:solidFill>
              </a:rPr>
              <a:t>εκπαίδευσης στην </a:t>
            </a:r>
            <a:r>
              <a:rPr lang="el-GR" sz="3600" b="1" dirty="0">
                <a:solidFill>
                  <a:srgbClr val="7030A0"/>
                </a:solidFill>
              </a:rPr>
              <a:t>τακτική μετανάστευση </a:t>
            </a:r>
            <a:r>
              <a:rPr lang="el-GR" sz="4400" b="1" dirty="0" smtClean="0">
                <a:solidFill>
                  <a:srgbClr val="7030A0"/>
                </a:solidFill>
              </a:rPr>
              <a:t/>
            </a:r>
            <a:br>
              <a:rPr lang="el-GR" sz="4400" b="1" dirty="0" smtClean="0">
                <a:solidFill>
                  <a:srgbClr val="7030A0"/>
                </a:solidFill>
              </a:rPr>
            </a:br>
            <a:r>
              <a:rPr lang="el-GR" sz="3600" b="1" dirty="0" smtClean="0">
                <a:solidFill>
                  <a:srgbClr val="7030A0"/>
                </a:solidFill>
              </a:rPr>
              <a:t> </a:t>
            </a:r>
            <a:r>
              <a:rPr lang="el-GR" sz="2700" b="1" dirty="0" smtClean="0">
                <a:solidFill>
                  <a:srgbClr val="7030A0"/>
                </a:solidFill>
              </a:rPr>
              <a:t>2021-2024  Συντονιστής του έργου: Δήμος Μιλάνο</a:t>
            </a:r>
            <a:r>
              <a:rPr lang="el-GR" sz="3600" b="1" dirty="0">
                <a:solidFill>
                  <a:srgbClr val="7030A0"/>
                </a:solidFill>
              </a:rPr>
              <a:t/>
            </a:r>
            <a:br>
              <a:rPr lang="el-GR" sz="3600" b="1" dirty="0">
                <a:solidFill>
                  <a:srgbClr val="7030A0"/>
                </a:solidFill>
              </a:rPr>
            </a:br>
            <a:endParaRPr lang="el-GR" sz="3600" b="1" dirty="0">
              <a:solidFill>
                <a:srgbClr val="7030A0"/>
              </a:solidFill>
            </a:endParaRPr>
          </a:p>
        </p:txBody>
      </p:sp>
      <p:sp>
        <p:nvSpPr>
          <p:cNvPr id="3" name="Θέση περιεχομένου 2"/>
          <p:cNvSpPr>
            <a:spLocks noGrp="1"/>
          </p:cNvSpPr>
          <p:nvPr>
            <p:ph idx="1"/>
          </p:nvPr>
        </p:nvSpPr>
        <p:spPr>
          <a:xfrm>
            <a:off x="1295401" y="1905000"/>
            <a:ext cx="9601196" cy="4210792"/>
          </a:xfrm>
        </p:spPr>
        <p:txBody>
          <a:bodyPr>
            <a:normAutofit fontScale="25000" lnSpcReduction="20000"/>
          </a:bodyPr>
          <a:lstStyle/>
          <a:p>
            <a:pPr algn="just">
              <a:lnSpc>
                <a:spcPct val="170000"/>
              </a:lnSpc>
              <a:buFont typeface="Wingdings" panose="05000000000000000000" pitchFamily="2" charset="2"/>
              <a:buChar char="Ø"/>
            </a:pPr>
            <a:r>
              <a:rPr lang="el-GR" sz="8800" dirty="0" smtClean="0"/>
              <a:t> Ιταλία-Μαρόκο-Τυνησία</a:t>
            </a:r>
          </a:p>
          <a:p>
            <a:pPr algn="just">
              <a:lnSpc>
                <a:spcPct val="170000"/>
              </a:lnSpc>
              <a:buFont typeface="Wingdings" panose="05000000000000000000" pitchFamily="2" charset="2"/>
              <a:buChar char="Ø"/>
            </a:pPr>
            <a:r>
              <a:rPr lang="el-GR" sz="8800" dirty="0" smtClean="0"/>
              <a:t>Ομάδα 50 ατόμων </a:t>
            </a:r>
            <a:r>
              <a:rPr lang="el-GR" sz="8800" dirty="0"/>
              <a:t>από το Μαρόκο και την Τυνησία </a:t>
            </a:r>
            <a:r>
              <a:rPr lang="el-GR" sz="8800" dirty="0" smtClean="0"/>
              <a:t>θα πραγματοποιήσουν </a:t>
            </a:r>
            <a:r>
              <a:rPr lang="el-GR" sz="8800" dirty="0"/>
              <a:t>επαγγελματική τριετή πρακτική άσκηση σε επιχειρήσεις του Μιλάνου και  </a:t>
            </a:r>
            <a:r>
              <a:rPr lang="el-GR" sz="8800" dirty="0" err="1"/>
              <a:t>Τορίνου</a:t>
            </a:r>
            <a:r>
              <a:rPr lang="el-GR" sz="8800" dirty="0"/>
              <a:t>, και στη συνέχεια </a:t>
            </a:r>
            <a:r>
              <a:rPr lang="el-GR" sz="8800" dirty="0" smtClean="0"/>
              <a:t>θα επιστρέψουν </a:t>
            </a:r>
            <a:r>
              <a:rPr lang="el-GR" sz="8800" dirty="0"/>
              <a:t>στις χώρες </a:t>
            </a:r>
            <a:r>
              <a:rPr lang="el-GR" sz="8800" dirty="0" smtClean="0"/>
              <a:t>τους.</a:t>
            </a:r>
          </a:p>
          <a:p>
            <a:pPr algn="just">
              <a:lnSpc>
                <a:spcPct val="170000"/>
              </a:lnSpc>
              <a:buFont typeface="Wingdings" panose="05000000000000000000" pitchFamily="2" charset="2"/>
              <a:buChar char="Ø"/>
            </a:pPr>
            <a:r>
              <a:rPr lang="el-GR" sz="8800" dirty="0" smtClean="0"/>
              <a:t>Τοπικές ενώσεις </a:t>
            </a:r>
            <a:r>
              <a:rPr lang="el-GR" sz="8800" dirty="0"/>
              <a:t>και </a:t>
            </a:r>
            <a:r>
              <a:rPr lang="el-GR" sz="8800" dirty="0" smtClean="0"/>
              <a:t>ιδρύματα- </a:t>
            </a:r>
            <a:r>
              <a:rPr lang="el-GR" sz="8800" dirty="0"/>
              <a:t>σύστημα κυκλικής μετανάστευσης στην Ιταλία, στο Μαρόκο και την Τυνησία. </a:t>
            </a:r>
            <a:endParaRPr lang="el-GR" sz="8800" dirty="0" smtClean="0"/>
          </a:p>
          <a:p>
            <a:pPr marL="0" indent="0" algn="just">
              <a:lnSpc>
                <a:spcPct val="170000"/>
              </a:lnSpc>
              <a:buNone/>
            </a:pPr>
            <a:endParaRPr lang="el-GR" sz="8800" dirty="0"/>
          </a:p>
        </p:txBody>
      </p:sp>
    </p:spTree>
    <p:extLst>
      <p:ext uri="{BB962C8B-B14F-4D97-AF65-F5344CB8AC3E}">
        <p14:creationId xmlns:p14="http://schemas.microsoft.com/office/powerpoint/2010/main" val="406196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163902"/>
            <a:ext cx="9601196" cy="2139351"/>
          </a:xfrm>
        </p:spPr>
        <p:txBody>
          <a:bodyPr>
            <a:normAutofit fontScale="90000"/>
          </a:bodyPr>
          <a:lstStyle/>
          <a:p>
            <a:pPr algn="ctr"/>
            <a:r>
              <a:rPr lang="el-GR" sz="4000" b="1" dirty="0" smtClean="0"/>
              <a:t/>
            </a:r>
            <a:br>
              <a:rPr lang="el-GR" sz="4000" b="1" dirty="0" smtClean="0"/>
            </a:br>
            <a:r>
              <a:rPr lang="el-GR" sz="4000" b="1" dirty="0" smtClean="0"/>
              <a:t/>
            </a:r>
            <a:br>
              <a:rPr lang="el-GR" sz="4000" b="1" dirty="0" smtClean="0"/>
            </a:br>
            <a:r>
              <a:rPr lang="el-GR" sz="4000" b="1" dirty="0"/>
              <a:t/>
            </a:r>
            <a:br>
              <a:rPr lang="el-GR" sz="4000" b="1" dirty="0"/>
            </a:br>
            <a:r>
              <a:rPr lang="el-GR" sz="3600" b="1" dirty="0" smtClean="0">
                <a:solidFill>
                  <a:srgbClr val="7030A0"/>
                </a:solidFill>
              </a:rPr>
              <a:t>RE-STARTUP </a:t>
            </a:r>
            <a:r>
              <a:rPr lang="el-GR" sz="3600" b="1" dirty="0">
                <a:solidFill>
                  <a:srgbClr val="7030A0"/>
                </a:solidFill>
              </a:rPr>
              <a:t>- Εθνικό δίκτυο</a:t>
            </a:r>
            <a:br>
              <a:rPr lang="el-GR" sz="3600" b="1" dirty="0">
                <a:solidFill>
                  <a:srgbClr val="7030A0"/>
                </a:solidFill>
              </a:rPr>
            </a:br>
            <a:r>
              <a:rPr lang="el-GR" sz="3600" b="1" dirty="0">
                <a:solidFill>
                  <a:srgbClr val="7030A0"/>
                </a:solidFill>
              </a:rPr>
              <a:t>για την οικοδόμηση συνεταιριστικών επιχειρήσεων</a:t>
            </a:r>
            <a:br>
              <a:rPr lang="el-GR" sz="3600" b="1" dirty="0">
                <a:solidFill>
                  <a:srgbClr val="7030A0"/>
                </a:solidFill>
              </a:rPr>
            </a:br>
            <a:r>
              <a:rPr lang="el-GR" sz="3600" b="1" dirty="0">
                <a:solidFill>
                  <a:srgbClr val="7030A0"/>
                </a:solidFill>
              </a:rPr>
              <a:t>κατόχων διεθνούς προστασίας ευάλωτων ατόμων</a:t>
            </a:r>
            <a:r>
              <a:rPr lang="el-GR" sz="4400" dirty="0"/>
              <a:t/>
            </a:r>
            <a:br>
              <a:rPr lang="el-GR" sz="4400" dirty="0"/>
            </a:br>
            <a:endParaRPr lang="el-GR" dirty="0"/>
          </a:p>
        </p:txBody>
      </p:sp>
      <p:sp>
        <p:nvSpPr>
          <p:cNvPr id="3" name="Θέση περιεχομένου 2"/>
          <p:cNvSpPr>
            <a:spLocks noGrp="1"/>
          </p:cNvSpPr>
          <p:nvPr>
            <p:ph idx="1"/>
          </p:nvPr>
        </p:nvSpPr>
        <p:spPr>
          <a:xfrm>
            <a:off x="1295401" y="1743075"/>
            <a:ext cx="9839324" cy="4132793"/>
          </a:xfrm>
        </p:spPr>
        <p:txBody>
          <a:bodyPr>
            <a:normAutofit/>
          </a:bodyPr>
          <a:lstStyle/>
          <a:p>
            <a:pPr marL="0" indent="0">
              <a:buNone/>
            </a:pPr>
            <a:r>
              <a:rPr lang="el-GR" sz="2400" b="1" spc="-50" dirty="0" smtClean="0">
                <a:solidFill>
                  <a:srgbClr val="7030A0"/>
                </a:solidFill>
                <a:latin typeface="+mj-lt"/>
                <a:ea typeface="+mj-ea"/>
                <a:cs typeface="+mj-cs"/>
              </a:rPr>
              <a:t>Συντονιστής</a:t>
            </a:r>
            <a:r>
              <a:rPr lang="en-US" sz="2400" b="1" spc="-50" dirty="0" smtClean="0">
                <a:solidFill>
                  <a:srgbClr val="7030A0"/>
                </a:solidFill>
                <a:latin typeface="+mj-lt"/>
                <a:ea typeface="+mj-ea"/>
                <a:cs typeface="+mj-cs"/>
              </a:rPr>
              <a:t>  </a:t>
            </a:r>
            <a:r>
              <a:rPr lang="el-GR" sz="2400" b="1" spc="-50" dirty="0" smtClean="0">
                <a:solidFill>
                  <a:srgbClr val="7030A0"/>
                </a:solidFill>
                <a:latin typeface="+mj-lt"/>
                <a:ea typeface="+mj-ea"/>
                <a:cs typeface="+mj-cs"/>
              </a:rPr>
              <a:t>Έργου</a:t>
            </a:r>
            <a:r>
              <a:rPr lang="el-GR" sz="2400" b="1" spc="-50" dirty="0">
                <a:solidFill>
                  <a:srgbClr val="7030A0"/>
                </a:solidFill>
                <a:latin typeface="+mj-lt"/>
                <a:ea typeface="+mj-ea"/>
                <a:cs typeface="+mj-cs"/>
              </a:rPr>
              <a:t>: Κοινωνική Συνεταιριστική </a:t>
            </a:r>
            <a:r>
              <a:rPr lang="el-GR" sz="2400" b="1" spc="-50" dirty="0" err="1">
                <a:solidFill>
                  <a:srgbClr val="7030A0"/>
                </a:solidFill>
                <a:latin typeface="+mj-lt"/>
                <a:ea typeface="+mj-ea"/>
                <a:cs typeface="+mj-cs"/>
              </a:rPr>
              <a:t>Camelot</a:t>
            </a:r>
            <a:r>
              <a:rPr lang="el-GR" sz="2400" b="1" spc="-50" dirty="0">
                <a:solidFill>
                  <a:srgbClr val="7030A0"/>
                </a:solidFill>
                <a:latin typeface="+mj-lt"/>
                <a:ea typeface="+mj-ea"/>
                <a:cs typeface="+mj-cs"/>
              </a:rPr>
              <a:t> – </a:t>
            </a:r>
            <a:r>
              <a:rPr lang="el-GR" sz="2400" b="1" spc="-50" dirty="0" err="1">
                <a:solidFill>
                  <a:srgbClr val="7030A0"/>
                </a:solidFill>
                <a:latin typeface="+mj-lt"/>
                <a:ea typeface="+mj-ea"/>
                <a:cs typeface="+mj-cs"/>
              </a:rPr>
              <a:t>Officine</a:t>
            </a:r>
            <a:r>
              <a:rPr lang="el-GR" sz="2400" b="1" spc="-50" dirty="0">
                <a:solidFill>
                  <a:srgbClr val="7030A0"/>
                </a:solidFill>
                <a:latin typeface="+mj-lt"/>
                <a:ea typeface="+mj-ea"/>
                <a:cs typeface="+mj-cs"/>
              </a:rPr>
              <a:t> Συν. (</a:t>
            </a:r>
            <a:r>
              <a:rPr lang="el-GR" sz="2400" b="1" spc="-50" dirty="0" err="1">
                <a:solidFill>
                  <a:srgbClr val="7030A0"/>
                </a:solidFill>
                <a:latin typeface="+mj-lt"/>
                <a:ea typeface="+mj-ea"/>
                <a:cs typeface="+mj-cs"/>
              </a:rPr>
              <a:t>Ferrara</a:t>
            </a:r>
            <a:r>
              <a:rPr lang="el-GR" sz="2400" b="1" spc="-50" dirty="0" smtClean="0">
                <a:solidFill>
                  <a:srgbClr val="7030A0"/>
                </a:solidFill>
                <a:latin typeface="+mj-lt"/>
                <a:ea typeface="+mj-ea"/>
                <a:cs typeface="+mj-cs"/>
              </a:rPr>
              <a:t>), ΙΤΑΛΙΑ</a:t>
            </a:r>
            <a:endParaRPr lang="el-GR" sz="2400" b="1" spc="-50" dirty="0">
              <a:solidFill>
                <a:srgbClr val="7030A0"/>
              </a:solidFill>
              <a:latin typeface="+mj-lt"/>
              <a:ea typeface="+mj-ea"/>
              <a:cs typeface="+mj-cs"/>
            </a:endParaRPr>
          </a:p>
          <a:p>
            <a:pPr marL="0" indent="0">
              <a:buNone/>
            </a:pPr>
            <a:endParaRPr lang="el-GR" dirty="0" smtClean="0"/>
          </a:p>
          <a:p>
            <a:pPr marL="0" indent="0" algn="just">
              <a:lnSpc>
                <a:spcPct val="150000"/>
              </a:lnSpc>
              <a:buNone/>
            </a:pPr>
            <a:r>
              <a:rPr lang="el-GR" sz="2200" dirty="0"/>
              <a:t>Το έργο στοχεύει στην προώθηση της κοινωνικοοικονομικής </a:t>
            </a:r>
            <a:r>
              <a:rPr lang="el-GR" sz="2200" dirty="0" smtClean="0"/>
              <a:t>ενσωμάτωσης, </a:t>
            </a:r>
            <a:r>
              <a:rPr lang="el-GR" sz="2200" dirty="0"/>
              <a:t>με ιδιαίτερη προσοχή </a:t>
            </a:r>
            <a:r>
              <a:rPr lang="el-GR" sz="2200" dirty="0">
                <a:solidFill>
                  <a:srgbClr val="FF0000"/>
                </a:solidFill>
              </a:rPr>
              <a:t>στις γυναίκες</a:t>
            </a:r>
            <a:r>
              <a:rPr lang="el-GR" sz="2200" dirty="0"/>
              <a:t>, μέσω της υλοποίησης μαθημάτων επιχειρηματικής κατάρτισης και την ίδρυση κοινωνικών συνεταιρισμών</a:t>
            </a:r>
            <a:r>
              <a:rPr lang="el-GR" dirty="0" smtClean="0"/>
              <a:t>. </a:t>
            </a:r>
            <a:endParaRPr lang="el-GR" dirty="0">
              <a:solidFill>
                <a:srgbClr val="FF0000"/>
              </a:solidFill>
            </a:endParaRPr>
          </a:p>
        </p:txBody>
      </p:sp>
    </p:spTree>
    <p:extLst>
      <p:ext uri="{BB962C8B-B14F-4D97-AF65-F5344CB8AC3E}">
        <p14:creationId xmlns:p14="http://schemas.microsoft.com/office/powerpoint/2010/main" val="751331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345058"/>
            <a:ext cx="9601196" cy="871268"/>
          </a:xfrm>
        </p:spPr>
        <p:txBody>
          <a:bodyPr>
            <a:normAutofit/>
          </a:bodyPr>
          <a:lstStyle/>
          <a:p>
            <a:pPr algn="ctr"/>
            <a:r>
              <a:rPr lang="el-GR" sz="3200" b="1" dirty="0">
                <a:solidFill>
                  <a:srgbClr val="7030A0"/>
                </a:solidFill>
              </a:rPr>
              <a:t>RE-STARTUP</a:t>
            </a:r>
          </a:p>
        </p:txBody>
      </p:sp>
      <p:sp>
        <p:nvSpPr>
          <p:cNvPr id="3" name="Θέση περιεχομένου 2"/>
          <p:cNvSpPr>
            <a:spLocks noGrp="1"/>
          </p:cNvSpPr>
          <p:nvPr>
            <p:ph idx="1"/>
          </p:nvPr>
        </p:nvSpPr>
        <p:spPr>
          <a:xfrm>
            <a:off x="750498" y="1751162"/>
            <a:ext cx="10808898" cy="4606505"/>
          </a:xfrm>
        </p:spPr>
        <p:txBody>
          <a:bodyPr>
            <a:noAutofit/>
          </a:bodyPr>
          <a:lstStyle/>
          <a:p>
            <a:pPr marL="0" indent="0" algn="just">
              <a:lnSpc>
                <a:spcPct val="150000"/>
              </a:lnSpc>
              <a:buNone/>
            </a:pPr>
            <a:r>
              <a:rPr lang="el-GR" sz="2200" dirty="0" smtClean="0"/>
              <a:t>Κυρίως </a:t>
            </a:r>
            <a:r>
              <a:rPr lang="el-GR" sz="2200" dirty="0">
                <a:solidFill>
                  <a:srgbClr val="FF0000"/>
                </a:solidFill>
              </a:rPr>
              <a:t>πρόσφυγες</a:t>
            </a:r>
            <a:r>
              <a:rPr lang="el-GR" sz="2200" dirty="0"/>
              <a:t> που διέφευγαν από βασανιστήρια και βία ή ευάλωτοι κάτοχοι διεθνούς προστασίας που προέρχονταν - κατά το μεγαλύτερο μέρος - από τις </a:t>
            </a:r>
            <a:r>
              <a:rPr lang="el-GR" sz="2200" dirty="0" err="1">
                <a:solidFill>
                  <a:srgbClr val="FF0000"/>
                </a:solidFill>
              </a:rPr>
              <a:t>υπο</a:t>
            </a:r>
            <a:r>
              <a:rPr lang="el-GR" sz="2200" dirty="0">
                <a:solidFill>
                  <a:srgbClr val="FF0000"/>
                </a:solidFill>
              </a:rPr>
              <a:t> </a:t>
            </a:r>
            <a:r>
              <a:rPr lang="el-GR" sz="2200" dirty="0" err="1">
                <a:solidFill>
                  <a:srgbClr val="FF0000"/>
                </a:solidFill>
              </a:rPr>
              <a:t>Σαχάριας</a:t>
            </a:r>
            <a:r>
              <a:rPr lang="el-GR" sz="2200" dirty="0">
                <a:solidFill>
                  <a:srgbClr val="FF0000"/>
                </a:solidFill>
              </a:rPr>
              <a:t> Αφρικής και της Μέσης Ανατολής. </a:t>
            </a:r>
          </a:p>
          <a:p>
            <a:pPr marL="0" indent="0" algn="just">
              <a:lnSpc>
                <a:spcPct val="150000"/>
              </a:lnSpc>
              <a:buNone/>
            </a:pPr>
            <a:r>
              <a:rPr lang="el-GR" sz="2200" dirty="0"/>
              <a:t>Επιλέχθηκαν, υποστηρίχθηκαν στη σύνταξη βιογραφικού σημειώματος, αξιολογήθηκαν οι ικανότητές τους. Στη συνέχεια, συμμετείχαν σε </a:t>
            </a:r>
            <a:r>
              <a:rPr lang="el-GR" sz="2200" dirty="0">
                <a:solidFill>
                  <a:srgbClr val="FF0000"/>
                </a:solidFill>
              </a:rPr>
              <a:t>μαθήματα επιχειρηματικής κατάρτισης </a:t>
            </a:r>
            <a:r>
              <a:rPr lang="el-GR" sz="2200" dirty="0"/>
              <a:t>που διοργάνωσε κάθε πόλη.</a:t>
            </a:r>
          </a:p>
          <a:p>
            <a:pPr marL="0" indent="0" algn="just">
              <a:lnSpc>
                <a:spcPct val="150000"/>
              </a:lnSpc>
              <a:buNone/>
            </a:pPr>
            <a:r>
              <a:rPr lang="el-GR" sz="2200" dirty="0">
                <a:solidFill>
                  <a:schemeClr val="tx1"/>
                </a:solidFill>
              </a:rPr>
              <a:t>11 κοινωνικές επιχειρήσεις δημιουργήθηκαν από μετανάστες και </a:t>
            </a:r>
            <a:r>
              <a:rPr lang="el-GR" sz="2200" dirty="0" smtClean="0">
                <a:solidFill>
                  <a:schemeClr val="tx1"/>
                </a:solidFill>
              </a:rPr>
              <a:t>πρόσφυγες</a:t>
            </a:r>
            <a:r>
              <a:rPr lang="en-US" sz="2200" dirty="0" smtClean="0">
                <a:solidFill>
                  <a:schemeClr val="tx1"/>
                </a:solidFill>
              </a:rPr>
              <a:t> </a:t>
            </a:r>
            <a:endParaRPr lang="el-GR" sz="2200" dirty="0">
              <a:solidFill>
                <a:schemeClr val="tx1"/>
              </a:solidFill>
            </a:endParaRPr>
          </a:p>
        </p:txBody>
      </p:sp>
    </p:spTree>
    <p:extLst>
      <p:ext uri="{BB962C8B-B14F-4D97-AF65-F5344CB8AC3E}">
        <p14:creationId xmlns:p14="http://schemas.microsoft.com/office/powerpoint/2010/main" val="3536882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448574"/>
            <a:ext cx="9601196" cy="1161151"/>
          </a:xfrm>
        </p:spPr>
        <p:txBody>
          <a:bodyPr>
            <a:normAutofit fontScale="90000"/>
          </a:bodyPr>
          <a:lstStyle/>
          <a:p>
            <a:pPr algn="ctr"/>
            <a:r>
              <a:rPr lang="el-GR" sz="3200" dirty="0"/>
              <a:t/>
            </a:r>
            <a:br>
              <a:rPr lang="el-GR" sz="3200" dirty="0"/>
            </a:br>
            <a:r>
              <a:rPr lang="el-GR" sz="3200" dirty="0"/>
              <a:t/>
            </a:r>
            <a:br>
              <a:rPr lang="el-GR" sz="3200" dirty="0"/>
            </a:br>
            <a:r>
              <a:rPr lang="el-GR" sz="3200" dirty="0"/>
              <a:t/>
            </a:r>
            <a:br>
              <a:rPr lang="el-GR" sz="3200" dirty="0"/>
            </a:br>
            <a:r>
              <a:rPr lang="el-GR" sz="3200" dirty="0"/>
              <a:t/>
            </a:r>
            <a:br>
              <a:rPr lang="el-GR" sz="3200" dirty="0"/>
            </a:br>
            <a:r>
              <a:rPr lang="el-GR" sz="3600" b="1" dirty="0">
                <a:solidFill>
                  <a:srgbClr val="7030A0"/>
                </a:solidFill>
              </a:rPr>
              <a:t>ΧΩΡΙΣ  ΣΥΝΟΡΑ</a:t>
            </a:r>
            <a:r>
              <a:rPr lang="el-GR" sz="3200" dirty="0"/>
              <a:t/>
            </a:r>
            <a:br>
              <a:rPr lang="el-GR" sz="3200" dirty="0"/>
            </a:br>
            <a:r>
              <a:rPr lang="el-GR" sz="2700" b="1" dirty="0" smtClean="0">
                <a:solidFill>
                  <a:srgbClr val="7030A0"/>
                </a:solidFill>
              </a:rPr>
              <a:t>Συντονιστής έργου</a:t>
            </a:r>
            <a:r>
              <a:rPr lang="en-US" sz="2700" b="1" dirty="0" smtClean="0">
                <a:solidFill>
                  <a:srgbClr val="7030A0"/>
                </a:solidFill>
              </a:rPr>
              <a:t>: </a:t>
            </a:r>
            <a:r>
              <a:rPr lang="en-US" sz="2700" b="1" dirty="0" err="1" smtClean="0">
                <a:solidFill>
                  <a:srgbClr val="7030A0"/>
                </a:solidFill>
              </a:rPr>
              <a:t>Crescer</a:t>
            </a:r>
            <a:r>
              <a:rPr lang="en-US" sz="2700" b="1" dirty="0" smtClean="0">
                <a:solidFill>
                  <a:srgbClr val="7030A0"/>
                </a:solidFill>
              </a:rPr>
              <a:t>(</a:t>
            </a:r>
            <a:r>
              <a:rPr lang="el-GR" sz="2700" b="1" dirty="0" smtClean="0">
                <a:solidFill>
                  <a:srgbClr val="7030A0"/>
                </a:solidFill>
              </a:rPr>
              <a:t>Λισαβώνα</a:t>
            </a:r>
            <a:r>
              <a:rPr lang="en-US" sz="3200" b="1" dirty="0" smtClean="0"/>
              <a:t>)</a:t>
            </a:r>
            <a:r>
              <a:rPr lang="el-GR" sz="3200" b="1" dirty="0" smtClean="0"/>
              <a:t>, </a:t>
            </a:r>
            <a:r>
              <a:rPr lang="el-GR" sz="2700" b="1" dirty="0">
                <a:solidFill>
                  <a:srgbClr val="7030A0"/>
                </a:solidFill>
              </a:rPr>
              <a:t>ΠΟΡΤΟΓΑΛΙΑ</a:t>
            </a:r>
          </a:p>
        </p:txBody>
      </p:sp>
      <p:sp>
        <p:nvSpPr>
          <p:cNvPr id="3" name="Θέση περιεχομένου 2"/>
          <p:cNvSpPr>
            <a:spLocks noGrp="1"/>
          </p:cNvSpPr>
          <p:nvPr>
            <p:ph idx="1"/>
          </p:nvPr>
        </p:nvSpPr>
        <p:spPr>
          <a:xfrm>
            <a:off x="1295400" y="1857375"/>
            <a:ext cx="9763663" cy="4319138"/>
          </a:xfrm>
        </p:spPr>
        <p:txBody>
          <a:bodyPr>
            <a:noAutofit/>
          </a:bodyPr>
          <a:lstStyle/>
          <a:p>
            <a:pPr marL="0" indent="0" algn="just">
              <a:lnSpc>
                <a:spcPct val="150000"/>
              </a:lnSpc>
              <a:buNone/>
            </a:pPr>
            <a:r>
              <a:rPr lang="el-GR" sz="2200" dirty="0" smtClean="0"/>
              <a:t>Δημιουργία </a:t>
            </a:r>
            <a:r>
              <a:rPr lang="el-GR" sz="2200" dirty="0"/>
              <a:t>ενός χώρου όπου οι αιτούντες άσυλο και οι πρόσφυγες στην πόλη της </a:t>
            </a:r>
            <a:r>
              <a:rPr lang="el-GR" sz="2200" dirty="0" err="1"/>
              <a:t>Λισσαβώνας</a:t>
            </a:r>
            <a:r>
              <a:rPr lang="el-GR" sz="2200" dirty="0"/>
              <a:t> μπορούν να βρουν ένα σύνολο υπηρεσιών/υποστήριξης που να απευθύνονται στις ανάγκες που έχουν εντοπιστεί: ιατρική, ψυχολογική και κοινωνική υποστήριξη, μετάφραση, γλωσσική κατάρτιση, νομική υποστήριξη, ενημέρωση/ευαισθητοποίηση των τοπικών κοινοτήτων.</a:t>
            </a:r>
          </a:p>
        </p:txBody>
      </p:sp>
    </p:spTree>
    <p:extLst>
      <p:ext uri="{BB962C8B-B14F-4D97-AF65-F5344CB8AC3E}">
        <p14:creationId xmlns:p14="http://schemas.microsoft.com/office/powerpoint/2010/main" val="219535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526211"/>
            <a:ext cx="9601196" cy="957532"/>
          </a:xfrm>
        </p:spPr>
        <p:txBody>
          <a:bodyPr>
            <a:normAutofit/>
          </a:bodyPr>
          <a:lstStyle/>
          <a:p>
            <a:pPr algn="ctr"/>
            <a:r>
              <a:rPr lang="el-GR" sz="3200" b="1" dirty="0" smtClean="0">
                <a:solidFill>
                  <a:srgbClr val="7030A0"/>
                </a:solidFill>
              </a:rPr>
              <a:t>ΧΩΡΙΣ  ΣΥΝΟΡΑ</a:t>
            </a:r>
            <a:endParaRPr lang="el-GR" sz="3200" dirty="0"/>
          </a:p>
        </p:txBody>
      </p:sp>
      <p:sp>
        <p:nvSpPr>
          <p:cNvPr id="3" name="Θέση περιεχομένου 2"/>
          <p:cNvSpPr>
            <a:spLocks noGrp="1"/>
          </p:cNvSpPr>
          <p:nvPr>
            <p:ph idx="1"/>
          </p:nvPr>
        </p:nvSpPr>
        <p:spPr>
          <a:xfrm>
            <a:off x="1164566" y="1940943"/>
            <a:ext cx="10067025" cy="4054415"/>
          </a:xfrm>
        </p:spPr>
        <p:txBody>
          <a:bodyPr>
            <a:normAutofit/>
          </a:bodyPr>
          <a:lstStyle/>
          <a:p>
            <a:pPr algn="just">
              <a:lnSpc>
                <a:spcPct val="160000"/>
              </a:lnSpc>
              <a:buFont typeface="Wingdings" panose="05000000000000000000" pitchFamily="2" charset="2"/>
              <a:buChar char="Ø"/>
            </a:pPr>
            <a:r>
              <a:rPr lang="el-GR" dirty="0" smtClean="0"/>
              <a:t> </a:t>
            </a:r>
            <a:r>
              <a:rPr lang="el-GR" sz="2200" dirty="0"/>
              <a:t>É UMA VIDA (που επικεντρώνεται στην παροχή βοήθειας στους πρόσφυγες να βρουν κατοικία, τη διαχείριση των χρημάτων, την είσοδο στην πορτογαλική αγορά εργασίας και την προώθηση μιας καλής σχέση με την κοινότητα και μια ενεργή ζωή), </a:t>
            </a:r>
          </a:p>
          <a:p>
            <a:pPr algn="just">
              <a:lnSpc>
                <a:spcPct val="160000"/>
              </a:lnSpc>
              <a:buFont typeface="Wingdings" panose="05000000000000000000" pitchFamily="2" charset="2"/>
              <a:buChar char="Ø"/>
            </a:pPr>
            <a:r>
              <a:rPr lang="el-GR" sz="2200" dirty="0" err="1"/>
              <a:t>yalalearn</a:t>
            </a:r>
            <a:r>
              <a:rPr lang="el-GR" sz="2200" dirty="0"/>
              <a:t> (που επικεντρώνεται στην εκμάθηση της πορτογαλικής γλώσσας και την δυνατότητα απασχόλησης).</a:t>
            </a:r>
          </a:p>
        </p:txBody>
      </p:sp>
    </p:spTree>
    <p:extLst>
      <p:ext uri="{BB962C8B-B14F-4D97-AF65-F5344CB8AC3E}">
        <p14:creationId xmlns:p14="http://schemas.microsoft.com/office/powerpoint/2010/main" val="730312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964227"/>
          </a:xfrm>
        </p:spPr>
        <p:txBody>
          <a:bodyPr>
            <a:normAutofit/>
          </a:bodyPr>
          <a:lstStyle/>
          <a:p>
            <a:pPr algn="ctr"/>
            <a:r>
              <a:rPr lang="el-GR" sz="3200" b="1" dirty="0">
                <a:solidFill>
                  <a:srgbClr val="7030A0"/>
                </a:solidFill>
              </a:rPr>
              <a:t>Εκπαίδευση προσφύγων κ μεταναστών</a:t>
            </a:r>
          </a:p>
        </p:txBody>
      </p:sp>
      <p:pic>
        <p:nvPicPr>
          <p:cNvPr id="4" name="Θέση περιεχομένου 3"/>
          <p:cNvPicPr>
            <a:picLocks noGrp="1" noChangeAspect="1"/>
          </p:cNvPicPr>
          <p:nvPr>
            <p:ph idx="1"/>
          </p:nvPr>
        </p:nvPicPr>
        <p:blipFill>
          <a:blip r:embed="rId2"/>
          <a:stretch>
            <a:fillRect/>
          </a:stretch>
        </p:blipFill>
        <p:spPr>
          <a:xfrm>
            <a:off x="1623113" y="1725283"/>
            <a:ext cx="9006100" cy="4143705"/>
          </a:xfrm>
          <a:prstGeom prst="rect">
            <a:avLst/>
          </a:prstGeom>
        </p:spPr>
      </p:pic>
    </p:spTree>
    <p:extLst>
      <p:ext uri="{BB962C8B-B14F-4D97-AF65-F5344CB8AC3E}">
        <p14:creationId xmlns:p14="http://schemas.microsoft.com/office/powerpoint/2010/main" val="4154173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276046"/>
            <a:ext cx="8187598" cy="1492369"/>
          </a:xfrm>
        </p:spPr>
        <p:txBody>
          <a:bodyPr>
            <a:normAutofit fontScale="90000"/>
          </a:bodyPr>
          <a:lstStyle/>
          <a:p>
            <a:pPr algn="ctr"/>
            <a:r>
              <a:rPr lang="el-GR" dirty="0" smtClean="0"/>
              <a:t/>
            </a:r>
            <a:br>
              <a:rPr lang="el-GR" dirty="0" smtClean="0"/>
            </a:br>
            <a:r>
              <a:rPr lang="el-GR" sz="3600" b="1" dirty="0" smtClean="0">
                <a:solidFill>
                  <a:srgbClr val="7030A0"/>
                </a:solidFill>
              </a:rPr>
              <a:t>ACCEDER </a:t>
            </a:r>
            <a:r>
              <a:rPr lang="el-GR" sz="3600" b="1" dirty="0">
                <a:solidFill>
                  <a:srgbClr val="7030A0"/>
                </a:solidFill>
              </a:rPr>
              <a:t>Πρόγραμμα και Σχολείο </a:t>
            </a:r>
            <a:br>
              <a:rPr lang="el-GR" sz="3600" b="1" dirty="0">
                <a:solidFill>
                  <a:srgbClr val="7030A0"/>
                </a:solidFill>
              </a:rPr>
            </a:br>
            <a:r>
              <a:rPr lang="el-GR" sz="3600" b="1" dirty="0">
                <a:solidFill>
                  <a:srgbClr val="7030A0"/>
                </a:solidFill>
              </a:rPr>
              <a:t>Πρόγραμμα εξάλειψης </a:t>
            </a:r>
            <a:r>
              <a:rPr lang="el-GR" sz="3600" b="1" dirty="0" smtClean="0">
                <a:solidFill>
                  <a:srgbClr val="7030A0"/>
                </a:solidFill>
              </a:rPr>
              <a:t>απουσιών ΙΣΠΑΝΙΑ</a:t>
            </a:r>
            <a:r>
              <a:rPr lang="el-GR" sz="4000" b="1" dirty="0">
                <a:solidFill>
                  <a:srgbClr val="7030A0"/>
                </a:solidFill>
              </a:rPr>
              <a:t/>
            </a:r>
            <a:br>
              <a:rPr lang="el-GR" sz="4000" b="1" dirty="0">
                <a:solidFill>
                  <a:srgbClr val="7030A0"/>
                </a:solidFill>
              </a:rPr>
            </a:br>
            <a:endParaRPr lang="el-GR" sz="4000" b="1" dirty="0">
              <a:solidFill>
                <a:srgbClr val="7030A0"/>
              </a:solidFill>
            </a:endParaRPr>
          </a:p>
        </p:txBody>
      </p:sp>
      <p:sp>
        <p:nvSpPr>
          <p:cNvPr id="3" name="Θέση περιεχομένου 2"/>
          <p:cNvSpPr>
            <a:spLocks noGrp="1"/>
          </p:cNvSpPr>
          <p:nvPr>
            <p:ph idx="1"/>
          </p:nvPr>
        </p:nvSpPr>
        <p:spPr>
          <a:xfrm>
            <a:off x="1295401" y="2104845"/>
            <a:ext cx="9601196" cy="3771023"/>
          </a:xfrm>
        </p:spPr>
        <p:txBody>
          <a:bodyPr>
            <a:normAutofit/>
          </a:bodyPr>
          <a:lstStyle/>
          <a:p>
            <a:pPr marL="0" indent="0" algn="just">
              <a:lnSpc>
                <a:spcPct val="150000"/>
              </a:lnSpc>
              <a:buNone/>
            </a:pPr>
            <a:r>
              <a:rPr lang="el-GR" dirty="0"/>
              <a:t> </a:t>
            </a:r>
            <a:r>
              <a:rPr lang="el-GR" sz="2200" dirty="0"/>
              <a:t>Υπάρχει χάσμα μεταξύ του εκπαιδευτικού επιπέδου του πληθυσμού των </a:t>
            </a:r>
            <a:r>
              <a:rPr lang="el-GR" sz="2200" dirty="0" err="1"/>
              <a:t>Ρομά</a:t>
            </a:r>
            <a:r>
              <a:rPr lang="el-GR" sz="2200" dirty="0"/>
              <a:t> και του υπόλοιπου πληθυσμού το οποίο συμβάλει στη διεύρυνση του χάσματος της ανισότητας και του κοινωνικού αποκλεισμού. </a:t>
            </a:r>
          </a:p>
          <a:p>
            <a:pPr marL="0" indent="0" algn="just">
              <a:lnSpc>
                <a:spcPct val="150000"/>
              </a:lnSpc>
              <a:buNone/>
            </a:pPr>
            <a:r>
              <a:rPr lang="el-GR" sz="2200" dirty="0"/>
              <a:t>Το μορφωτικό επίπεδο του πληθυσμού </a:t>
            </a:r>
            <a:r>
              <a:rPr lang="el-GR" sz="2200" dirty="0" err="1"/>
              <a:t>Ρομά</a:t>
            </a:r>
            <a:r>
              <a:rPr lang="el-GR" sz="2200" dirty="0"/>
              <a:t> είναι πολύ χαμηλότερο από εκείνο του ισπανικού πληθυσμού στο σύνολό του. </a:t>
            </a:r>
          </a:p>
          <a:p>
            <a:pPr algn="just"/>
            <a:endParaRPr lang="el-GR" dirty="0"/>
          </a:p>
        </p:txBody>
      </p:sp>
    </p:spTree>
    <p:extLst>
      <p:ext uri="{BB962C8B-B14F-4D97-AF65-F5344CB8AC3E}">
        <p14:creationId xmlns:p14="http://schemas.microsoft.com/office/powerpoint/2010/main" val="405094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lgn="ctr"/>
            <a:r>
              <a:rPr lang="en-US" sz="3200" b="1" dirty="0">
                <a:solidFill>
                  <a:srgbClr val="7030A0"/>
                </a:solidFill>
              </a:rPr>
              <a:t>Youth with migrant dropout tackling: </a:t>
            </a:r>
            <a:r>
              <a:rPr lang="el-GR" sz="3200" b="1" dirty="0">
                <a:solidFill>
                  <a:srgbClr val="7030A0"/>
                </a:solidFill>
              </a:rPr>
              <a:t/>
            </a:r>
            <a:br>
              <a:rPr lang="el-GR" sz="3200" b="1" dirty="0">
                <a:solidFill>
                  <a:srgbClr val="7030A0"/>
                </a:solidFill>
              </a:rPr>
            </a:br>
            <a:r>
              <a:rPr lang="en-US" sz="3200" b="1" dirty="0" err="1">
                <a:solidFill>
                  <a:srgbClr val="7030A0"/>
                </a:solidFill>
              </a:rPr>
              <a:t>CApacity</a:t>
            </a:r>
            <a:r>
              <a:rPr lang="en-US" sz="3200" b="1" dirty="0">
                <a:solidFill>
                  <a:srgbClr val="7030A0"/>
                </a:solidFill>
              </a:rPr>
              <a:t> </a:t>
            </a:r>
            <a:r>
              <a:rPr lang="en-US" sz="3200" b="1" dirty="0" err="1">
                <a:solidFill>
                  <a:srgbClr val="7030A0"/>
                </a:solidFill>
              </a:rPr>
              <a:t>buildi</a:t>
            </a:r>
            <a:r>
              <a:rPr lang="el-GR" sz="3200" b="1" dirty="0">
                <a:solidFill>
                  <a:srgbClr val="7030A0"/>
                </a:solidFill>
              </a:rPr>
              <a:t>Ν</a:t>
            </a:r>
            <a:r>
              <a:rPr lang="en-US" sz="3200" b="1" dirty="0">
                <a:solidFill>
                  <a:srgbClr val="7030A0"/>
                </a:solidFill>
              </a:rPr>
              <a:t>g</a:t>
            </a:r>
            <a:r>
              <a:rPr lang="el-GR" sz="3200" b="1" dirty="0">
                <a:solidFill>
                  <a:srgbClr val="7030A0"/>
                </a:solidFill>
              </a:rPr>
              <a:t/>
            </a:r>
            <a:br>
              <a:rPr lang="el-GR" sz="3200" b="1" dirty="0">
                <a:solidFill>
                  <a:srgbClr val="7030A0"/>
                </a:solidFill>
              </a:rPr>
            </a:br>
            <a:endParaRPr lang="el-GR" sz="3200" dirty="0"/>
          </a:p>
        </p:txBody>
      </p:sp>
      <p:sp>
        <p:nvSpPr>
          <p:cNvPr id="3" name="Θέση περιεχομένου 2"/>
          <p:cNvSpPr>
            <a:spLocks noGrp="1"/>
          </p:cNvSpPr>
          <p:nvPr>
            <p:ph sz="half" idx="1"/>
          </p:nvPr>
        </p:nvSpPr>
        <p:spPr>
          <a:xfrm>
            <a:off x="1219201" y="1966504"/>
            <a:ext cx="6229350" cy="4023360"/>
          </a:xfrm>
        </p:spPr>
        <p:txBody>
          <a:bodyPr>
            <a:normAutofit/>
          </a:bodyPr>
          <a:lstStyle/>
          <a:p>
            <a:pPr algn="just"/>
            <a:r>
              <a:rPr lang="el-GR" sz="2200" dirty="0"/>
              <a:t>Καινοτόμο πρόγραμμα που έχει στόχο την μείωση της μαθητικής διαρροής από την σχολική μονάδα και την συνεργασία </a:t>
            </a:r>
            <a:r>
              <a:rPr lang="el-GR" sz="2200" dirty="0" smtClean="0"/>
              <a:t>με </a:t>
            </a:r>
            <a:r>
              <a:rPr lang="el-GR" sz="2200" dirty="0"/>
              <a:t>φορείς για την επαγγελματική </a:t>
            </a:r>
            <a:r>
              <a:rPr lang="el-GR" sz="2200" dirty="0" smtClean="0"/>
              <a:t>αποκατάσταση </a:t>
            </a:r>
            <a:r>
              <a:rPr lang="el-GR" sz="2200" dirty="0"/>
              <a:t>των </a:t>
            </a:r>
            <a:r>
              <a:rPr lang="el-GR" sz="2200" dirty="0" smtClean="0"/>
              <a:t>νέων</a:t>
            </a:r>
            <a:r>
              <a:rPr lang="en-US" sz="2400" dirty="0" smtClean="0"/>
              <a:t>.</a:t>
            </a:r>
            <a:endParaRPr lang="el-GR" sz="2400" dirty="0"/>
          </a:p>
        </p:txBody>
      </p:sp>
      <p:pic>
        <p:nvPicPr>
          <p:cNvPr id="5" name="Θέση περιεχομένου 4"/>
          <p:cNvPicPr>
            <a:picLocks noGrp="1" noChangeAspect="1"/>
          </p:cNvPicPr>
          <p:nvPr>
            <p:ph sz="half" idx="2"/>
          </p:nvPr>
        </p:nvPicPr>
        <p:blipFill>
          <a:blip r:embed="rId2"/>
          <a:stretch>
            <a:fillRect/>
          </a:stretch>
        </p:blipFill>
        <p:spPr>
          <a:xfrm>
            <a:off x="7815532" y="1846263"/>
            <a:ext cx="3340148" cy="4022725"/>
          </a:xfrm>
          <a:prstGeom prst="rect">
            <a:avLst/>
          </a:prstGeom>
        </p:spPr>
      </p:pic>
    </p:spTree>
    <p:extLst>
      <p:ext uri="{BB962C8B-B14F-4D97-AF65-F5344CB8AC3E}">
        <p14:creationId xmlns:p14="http://schemas.microsoft.com/office/powerpoint/2010/main" val="2379873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250166"/>
            <a:ext cx="9601196" cy="1604513"/>
          </a:xfrm>
        </p:spPr>
        <p:txBody>
          <a:bodyPr>
            <a:normAutofit fontScale="90000"/>
          </a:bodyPr>
          <a:lstStyle/>
          <a:p>
            <a:pPr algn="ctr"/>
            <a:r>
              <a:rPr lang="el-GR" b="1" dirty="0" smtClean="0">
                <a:solidFill>
                  <a:srgbClr val="7030A0"/>
                </a:solidFill>
              </a:rPr>
              <a:t/>
            </a:r>
            <a:br>
              <a:rPr lang="el-GR" b="1" dirty="0" smtClean="0">
                <a:solidFill>
                  <a:srgbClr val="7030A0"/>
                </a:solidFill>
              </a:rPr>
            </a:br>
            <a:r>
              <a:rPr lang="el-GR" sz="3600" b="1" dirty="0" smtClean="0">
                <a:solidFill>
                  <a:srgbClr val="7030A0"/>
                </a:solidFill>
              </a:rPr>
              <a:t>ACCEDER Πρόγραμμα και Σχολείο </a:t>
            </a:r>
            <a:br>
              <a:rPr lang="el-GR" sz="3600" b="1" dirty="0" smtClean="0">
                <a:solidFill>
                  <a:srgbClr val="7030A0"/>
                </a:solidFill>
              </a:rPr>
            </a:br>
            <a:r>
              <a:rPr lang="el-GR" sz="3600" b="1" dirty="0" smtClean="0">
                <a:solidFill>
                  <a:srgbClr val="7030A0"/>
                </a:solidFill>
              </a:rPr>
              <a:t>Πρόγραμμα εξάλειψης απουσιών ΙΣΠΑΝΙΑ</a:t>
            </a:r>
            <a:r>
              <a:rPr lang="el-GR" b="1" dirty="0" smtClean="0">
                <a:solidFill>
                  <a:srgbClr val="7030A0"/>
                </a:solidFill>
              </a:rPr>
              <a:t/>
            </a:r>
            <a:br>
              <a:rPr lang="el-GR" b="1" dirty="0" smtClean="0">
                <a:solidFill>
                  <a:srgbClr val="7030A0"/>
                </a:solidFill>
              </a:rPr>
            </a:br>
            <a:endParaRPr lang="el-GR" dirty="0"/>
          </a:p>
        </p:txBody>
      </p:sp>
      <p:sp>
        <p:nvSpPr>
          <p:cNvPr id="3" name="Θέση περιεχομένου 2"/>
          <p:cNvSpPr>
            <a:spLocks noGrp="1"/>
          </p:cNvSpPr>
          <p:nvPr>
            <p:ph idx="1"/>
          </p:nvPr>
        </p:nvSpPr>
        <p:spPr>
          <a:xfrm>
            <a:off x="1295400" y="1854679"/>
            <a:ext cx="9884433" cy="4021190"/>
          </a:xfrm>
        </p:spPr>
        <p:txBody>
          <a:bodyPr>
            <a:noAutofit/>
          </a:bodyPr>
          <a:lstStyle/>
          <a:p>
            <a:pPr marL="0" indent="0" algn="just">
              <a:lnSpc>
                <a:spcPct val="150000"/>
              </a:lnSpc>
              <a:buNone/>
            </a:pPr>
            <a:r>
              <a:rPr lang="el-GR" sz="2200" dirty="0"/>
              <a:t>Τα κορίτσια και τα αγόρια </a:t>
            </a:r>
            <a:r>
              <a:rPr lang="el-GR" sz="2200" dirty="0" err="1"/>
              <a:t>Ρομά</a:t>
            </a:r>
            <a:r>
              <a:rPr lang="el-GR" sz="2200" dirty="0"/>
              <a:t> εγγράφονται στο δημοτικό σχολείο, γεγονός που ήταν αδιανόητο λίγες δεκαετίες πριν.</a:t>
            </a:r>
          </a:p>
          <a:p>
            <a:pPr marL="0" indent="0" algn="just">
              <a:lnSpc>
                <a:spcPct val="150000"/>
              </a:lnSpc>
              <a:buNone/>
            </a:pPr>
            <a:r>
              <a:rPr lang="el-GR" sz="2200" dirty="0"/>
              <a:t>Όμως το μεγάλο εκπαιδευτικό κενό φαίνεται έντονα τόσο στις δυνατότητες των νέων </a:t>
            </a:r>
            <a:r>
              <a:rPr lang="el-GR" sz="2200" dirty="0" err="1"/>
              <a:t>Ρομά</a:t>
            </a:r>
            <a:r>
              <a:rPr lang="el-GR" sz="2200" dirty="0"/>
              <a:t> να έχουν πρόσβαση στη δευτεροβάθμια εκπαίδευση όσο και στις δυνατότητες ολοκλήρωσης των υποχρεωτικών σπουδών. </a:t>
            </a:r>
            <a:endParaRPr lang="el-GR" sz="2200" dirty="0" smtClean="0"/>
          </a:p>
          <a:p>
            <a:pPr marL="0" indent="0" algn="just">
              <a:lnSpc>
                <a:spcPct val="150000"/>
              </a:lnSpc>
              <a:buNone/>
            </a:pPr>
            <a:r>
              <a:rPr lang="el-GR" sz="2200" dirty="0"/>
              <a:t>Από 15 έως 16 ετών υπάρχει μεγάλη εγκατάλειψη στη σχολική εκπαίδευση</a:t>
            </a:r>
          </a:p>
          <a:p>
            <a:pPr marL="0" indent="0" algn="just">
              <a:lnSpc>
                <a:spcPct val="150000"/>
              </a:lnSpc>
              <a:buNone/>
            </a:pPr>
            <a:endParaRPr lang="el-GR" sz="2200" dirty="0" smtClean="0"/>
          </a:p>
          <a:p>
            <a:pPr marL="0" indent="0" algn="just">
              <a:lnSpc>
                <a:spcPct val="150000"/>
              </a:lnSpc>
              <a:buNone/>
            </a:pPr>
            <a:endParaRPr lang="el-GR" sz="2200" dirty="0"/>
          </a:p>
        </p:txBody>
      </p:sp>
    </p:spTree>
    <p:extLst>
      <p:ext uri="{BB962C8B-B14F-4D97-AF65-F5344CB8AC3E}">
        <p14:creationId xmlns:p14="http://schemas.microsoft.com/office/powerpoint/2010/main" val="3455672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284672"/>
            <a:ext cx="9601196" cy="1509622"/>
          </a:xfrm>
        </p:spPr>
        <p:txBody>
          <a:bodyPr>
            <a:normAutofit fontScale="90000"/>
          </a:bodyPr>
          <a:lstStyle/>
          <a:p>
            <a:pPr algn="ctr"/>
            <a:r>
              <a:rPr lang="el-GR" b="1" dirty="0" smtClean="0">
                <a:solidFill>
                  <a:srgbClr val="7030A0"/>
                </a:solidFill>
              </a:rPr>
              <a:t/>
            </a:r>
            <a:br>
              <a:rPr lang="el-GR" b="1" dirty="0" smtClean="0">
                <a:solidFill>
                  <a:srgbClr val="7030A0"/>
                </a:solidFill>
              </a:rPr>
            </a:br>
            <a:r>
              <a:rPr lang="el-GR" sz="3600" b="1" dirty="0" smtClean="0">
                <a:solidFill>
                  <a:srgbClr val="7030A0"/>
                </a:solidFill>
              </a:rPr>
              <a:t>ACCEDER Πρόγραμμα και Σχολείο </a:t>
            </a:r>
            <a:br>
              <a:rPr lang="el-GR" sz="3600" b="1" dirty="0" smtClean="0">
                <a:solidFill>
                  <a:srgbClr val="7030A0"/>
                </a:solidFill>
              </a:rPr>
            </a:br>
            <a:r>
              <a:rPr lang="el-GR" sz="3600" b="1" dirty="0" smtClean="0">
                <a:solidFill>
                  <a:srgbClr val="7030A0"/>
                </a:solidFill>
              </a:rPr>
              <a:t>Πρόγραμμα εξάλειψης απουσιών ΙΣΠΑΝΙΑ</a:t>
            </a:r>
            <a:br>
              <a:rPr lang="el-GR" sz="3600" b="1" dirty="0" smtClean="0">
                <a:solidFill>
                  <a:srgbClr val="7030A0"/>
                </a:solidFill>
              </a:rPr>
            </a:br>
            <a:endParaRPr lang="el-GR" sz="3600" dirty="0"/>
          </a:p>
        </p:txBody>
      </p:sp>
      <p:sp>
        <p:nvSpPr>
          <p:cNvPr id="3" name="Θέση περιεχομένου 2"/>
          <p:cNvSpPr>
            <a:spLocks noGrp="1"/>
          </p:cNvSpPr>
          <p:nvPr>
            <p:ph idx="1"/>
          </p:nvPr>
        </p:nvSpPr>
        <p:spPr>
          <a:xfrm>
            <a:off x="983412" y="1733909"/>
            <a:ext cx="10196422" cy="4141960"/>
          </a:xfrm>
        </p:spPr>
        <p:txBody>
          <a:bodyPr>
            <a:noAutofit/>
          </a:bodyPr>
          <a:lstStyle/>
          <a:p>
            <a:pPr marL="0" indent="0" algn="just">
              <a:lnSpc>
                <a:spcPct val="150000"/>
              </a:lnSpc>
              <a:buNone/>
            </a:pPr>
            <a:r>
              <a:rPr lang="el-GR" sz="2200" dirty="0" smtClean="0"/>
              <a:t>Το </a:t>
            </a:r>
            <a:r>
              <a:rPr lang="el-GR" sz="2200" dirty="0"/>
              <a:t>ποσοστό εγκατάλειψης του λυκείου είναι μία από τις μεγάλες προκλήσεις που ολόκληρη η εκπαιδευτική κοινότητα αντιμετωπίζει σε σχέση με την κοινότητα των </a:t>
            </a:r>
            <a:r>
              <a:rPr lang="el-GR" sz="2200" dirty="0" err="1"/>
              <a:t>Ρομά</a:t>
            </a:r>
            <a:r>
              <a:rPr lang="el-GR" sz="2200" dirty="0"/>
              <a:t>.</a:t>
            </a:r>
          </a:p>
          <a:p>
            <a:pPr marL="0" indent="0" algn="just">
              <a:lnSpc>
                <a:spcPct val="150000"/>
              </a:lnSpc>
              <a:buNone/>
            </a:pPr>
            <a:r>
              <a:rPr lang="el-GR" sz="2200" dirty="0"/>
              <a:t>Μ</a:t>
            </a:r>
            <a:r>
              <a:rPr lang="el-GR" sz="2200" dirty="0" smtClean="0"/>
              <a:t>ια </a:t>
            </a:r>
            <a:r>
              <a:rPr lang="el-GR" sz="2200" dirty="0"/>
              <a:t>από τις βασικές πτυχές του έργου </a:t>
            </a:r>
            <a:r>
              <a:rPr lang="el-GR" sz="2200" dirty="0" smtClean="0"/>
              <a:t>τους είναι η </a:t>
            </a:r>
            <a:r>
              <a:rPr lang="el-GR" sz="2200" dirty="0"/>
              <a:t>προώθηση των μαθητών </a:t>
            </a:r>
            <a:r>
              <a:rPr lang="el-GR" sz="2200" dirty="0" err="1"/>
              <a:t>Ρομά</a:t>
            </a:r>
            <a:r>
              <a:rPr lang="el-GR" sz="2200" dirty="0"/>
              <a:t> προς υψηλότερα επίπεδα </a:t>
            </a:r>
            <a:r>
              <a:rPr lang="el-GR" sz="2200" dirty="0" smtClean="0"/>
              <a:t>σπουδών. </a:t>
            </a:r>
            <a:endParaRPr lang="el-GR" sz="2200" dirty="0"/>
          </a:p>
          <a:p>
            <a:pPr marL="0" indent="0" algn="just">
              <a:lnSpc>
                <a:spcPct val="150000"/>
              </a:lnSpc>
              <a:buNone/>
            </a:pPr>
            <a:r>
              <a:rPr lang="el-GR" sz="2200" dirty="0"/>
              <a:t>Η παρουσία των νεαρών </a:t>
            </a:r>
            <a:r>
              <a:rPr lang="el-GR" sz="2200" dirty="0" err="1"/>
              <a:t>Ρομά</a:t>
            </a:r>
            <a:r>
              <a:rPr lang="el-GR" sz="2200" dirty="0"/>
              <a:t> ανδρών και γυναικών στις </a:t>
            </a:r>
            <a:r>
              <a:rPr lang="el-GR" sz="2200" dirty="0" err="1"/>
              <a:t>μετα</a:t>
            </a:r>
            <a:r>
              <a:rPr lang="el-GR" sz="2200" dirty="0"/>
              <a:t>-υποχρεωτικές σπουδές, αν και εξακολουθεί να είναι σπάνια, γίνεται καθημερινά όλο και πιο αξιοσημείωτη</a:t>
            </a:r>
          </a:p>
        </p:txBody>
      </p:sp>
    </p:spTree>
    <p:extLst>
      <p:ext uri="{BB962C8B-B14F-4D97-AF65-F5344CB8AC3E}">
        <p14:creationId xmlns:p14="http://schemas.microsoft.com/office/powerpoint/2010/main" val="2897370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3"/>
            <a:ext cx="10058400" cy="1205767"/>
          </a:xfrm>
        </p:spPr>
        <p:txBody>
          <a:bodyPr>
            <a:noAutofit/>
          </a:bodyPr>
          <a:lstStyle/>
          <a:p>
            <a:pPr algn="ctr"/>
            <a:r>
              <a:rPr lang="el-GR" sz="3200" b="1" dirty="0">
                <a:solidFill>
                  <a:srgbClr val="7030A0"/>
                </a:solidFill>
              </a:rPr>
              <a:t>Βέλτιστες πρακτικές για την αντιμετώπιση της σχολικής διαρροής, μαθητών με μεταναστευτικό υπόβαθρο</a:t>
            </a:r>
            <a:endParaRPr lang="el-GR" sz="3200" dirty="0"/>
          </a:p>
        </p:txBody>
      </p:sp>
      <p:sp>
        <p:nvSpPr>
          <p:cNvPr id="3" name="Θέση περιεχομένου 2"/>
          <p:cNvSpPr>
            <a:spLocks noGrp="1"/>
          </p:cNvSpPr>
          <p:nvPr>
            <p:ph idx="1"/>
          </p:nvPr>
        </p:nvSpPr>
        <p:spPr/>
        <p:txBody>
          <a:bodyPr>
            <a:normAutofit lnSpcReduction="10000"/>
          </a:bodyPr>
          <a:lstStyle/>
          <a:p>
            <a:pPr marL="0" indent="0" algn="ctr">
              <a:buNone/>
            </a:pPr>
            <a:endParaRPr lang="el-GR" sz="2800" b="1" dirty="0" smtClean="0"/>
          </a:p>
          <a:p>
            <a:pPr marL="0" indent="0" algn="ctr">
              <a:buNone/>
            </a:pPr>
            <a:r>
              <a:rPr lang="el-GR" sz="2400" b="1" dirty="0"/>
              <a:t>ΕΥΧΑΡΙΣΤΩ ΠΟΛΥ ΓΙΑ ΤΗΝ ΠΡΟΣΟΧΗ ΣΑΣ</a:t>
            </a:r>
          </a:p>
          <a:p>
            <a:pPr marL="0" indent="0" algn="ctr">
              <a:buNone/>
            </a:pPr>
            <a:endParaRPr lang="el-GR" sz="2400" b="1" dirty="0" smtClean="0"/>
          </a:p>
          <a:p>
            <a:pPr marL="0" indent="0" algn="ctr">
              <a:buNone/>
            </a:pPr>
            <a:r>
              <a:rPr lang="el-GR" sz="2400" b="1" dirty="0" smtClean="0"/>
              <a:t>ΕΡΩΤΗΣΕΙΣ?</a:t>
            </a:r>
            <a:endParaRPr lang="el-GR" sz="2400" b="1" dirty="0"/>
          </a:p>
          <a:p>
            <a:pPr marL="0" indent="0" algn="ctr">
              <a:buNone/>
            </a:pPr>
            <a:endParaRPr lang="el-GR" sz="2800" b="1" dirty="0" smtClean="0"/>
          </a:p>
          <a:p>
            <a:pPr marL="0" indent="0" algn="ctr">
              <a:buNone/>
            </a:pPr>
            <a:endParaRPr lang="el-GR" sz="2800" b="1" dirty="0"/>
          </a:p>
          <a:p>
            <a:pPr marL="0" indent="0" algn="ctr">
              <a:buNone/>
            </a:pPr>
            <a:endParaRPr lang="el-GR" sz="2800" b="1" dirty="0" smtClean="0"/>
          </a:p>
          <a:p>
            <a:pPr marL="0" indent="0" algn="ctr">
              <a:buNone/>
            </a:pPr>
            <a:r>
              <a:rPr lang="el-GR" sz="1800" dirty="0" smtClean="0"/>
              <a:t>ΑΓΓΕΛΙΚΗ ΠΑΠΑΓΕΩΡΓΙΟΥ  ΠΕ8702</a:t>
            </a:r>
            <a:endParaRPr lang="el-GR" sz="1800" dirty="0"/>
          </a:p>
        </p:txBody>
      </p:sp>
    </p:spTree>
    <p:extLst>
      <p:ext uri="{BB962C8B-B14F-4D97-AF65-F5344CB8AC3E}">
        <p14:creationId xmlns:p14="http://schemas.microsoft.com/office/powerpoint/2010/main" val="2805554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74778"/>
          </a:xfrm>
        </p:spPr>
        <p:txBody>
          <a:bodyPr>
            <a:normAutofit/>
          </a:bodyPr>
          <a:lstStyle/>
          <a:p>
            <a:pPr algn="ctr"/>
            <a:r>
              <a:rPr lang="el-GR" sz="3200" b="1" dirty="0" smtClean="0">
                <a:solidFill>
                  <a:srgbClr val="7030A0"/>
                </a:solidFill>
              </a:rPr>
              <a:t>Βέλτιστες </a:t>
            </a:r>
            <a:r>
              <a:rPr lang="el-GR" sz="3200" b="1" dirty="0">
                <a:solidFill>
                  <a:srgbClr val="7030A0"/>
                </a:solidFill>
              </a:rPr>
              <a:t>πρακτικές για την αντιμετώπιση της σχολικής διαρροής, μαθητών με μεταναστευτικό υπόβαθρο</a:t>
            </a:r>
            <a:endParaRPr lang="en-US" sz="4400" dirty="0"/>
          </a:p>
        </p:txBody>
      </p:sp>
      <p:sp>
        <p:nvSpPr>
          <p:cNvPr id="3" name="Content Placeholder 2"/>
          <p:cNvSpPr>
            <a:spLocks noGrp="1"/>
          </p:cNvSpPr>
          <p:nvPr>
            <p:ph idx="1"/>
          </p:nvPr>
        </p:nvSpPr>
        <p:spPr>
          <a:xfrm>
            <a:off x="1097280" y="2449902"/>
            <a:ext cx="10058400" cy="3419191"/>
          </a:xfrm>
        </p:spPr>
        <p:txBody>
          <a:bodyPr>
            <a:normAutofit/>
          </a:bodyPr>
          <a:lstStyle/>
          <a:p>
            <a:pPr algn="ctr">
              <a:lnSpc>
                <a:spcPct val="150000"/>
              </a:lnSpc>
            </a:pPr>
            <a:r>
              <a:rPr lang="el-GR" sz="2400" b="1" dirty="0" smtClean="0">
                <a:latin typeface="Calibri" panose="020F0502020204030204" pitchFamily="34" charset="0"/>
                <a:cs typeface="Calibri" panose="020F0502020204030204" pitchFamily="34" charset="0"/>
              </a:rPr>
              <a:t>ΔΙΑΚΡΑΤΙΚΕΣ</a:t>
            </a:r>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ΒΕΛΤΙΣΤΕΣ ΠΡΑΚΤΙΚΕΣ</a:t>
            </a:r>
          </a:p>
          <a:p>
            <a:pPr algn="ctr">
              <a:lnSpc>
                <a:spcPct val="150000"/>
              </a:lnSpc>
            </a:pPr>
            <a:r>
              <a:rPr lang="el-GR" sz="2400" b="1" dirty="0" smtClean="0">
                <a:latin typeface="Calibri" panose="020F0502020204030204" pitchFamily="34" charset="0"/>
                <a:cs typeface="Calibri" panose="020F0502020204030204" pitchFamily="34" charset="0"/>
              </a:rPr>
              <a:t>ΕΘΝΙΚΕΣ</a:t>
            </a:r>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ΒΕΛΤΙΣΤΕΣ ΠΡΑΚΤΙΚΕΣ</a:t>
            </a:r>
          </a:p>
          <a:p>
            <a:pPr algn="ctr">
              <a:lnSpc>
                <a:spcPct val="150000"/>
              </a:lnSpc>
            </a:pPr>
            <a:r>
              <a:rPr lang="el-GR" sz="2400" dirty="0" smtClean="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ΒΕΛΓΙΟ, ΕΛΛΑΔΑ, ΙΤΑΛΙΑ, ΠΟΡΤΟΓΑΛΙΑ, ΙΣΠΑΝΙΑ</a:t>
            </a:r>
          </a:p>
          <a:p>
            <a:pPr>
              <a:lnSpc>
                <a:spcPct val="150000"/>
              </a:lnSpc>
            </a:pPr>
            <a:endParaRPr lang="en-US" sz="1800" dirty="0"/>
          </a:p>
        </p:txBody>
      </p:sp>
    </p:spTree>
    <p:extLst>
      <p:ext uri="{BB962C8B-B14F-4D97-AF65-F5344CB8AC3E}">
        <p14:creationId xmlns:p14="http://schemas.microsoft.com/office/powerpoint/2010/main" val="177317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8310" y="288324"/>
            <a:ext cx="9601196" cy="809639"/>
          </a:xfrm>
        </p:spPr>
        <p:txBody>
          <a:bodyPr>
            <a:normAutofit/>
          </a:bodyPr>
          <a:lstStyle/>
          <a:p>
            <a:pPr algn="ctr"/>
            <a:r>
              <a:rPr lang="el-GR" sz="3200" b="1" dirty="0">
                <a:solidFill>
                  <a:srgbClr val="7030A0"/>
                </a:solidFill>
              </a:rPr>
              <a:t>ΔΙΑΚΡΑΤΙΚΕΣ ΒΕΛΤΙΣΤΕΣ ΠΡΑΚΤΙΚΕΣ</a:t>
            </a:r>
          </a:p>
        </p:txBody>
      </p:sp>
      <p:sp>
        <p:nvSpPr>
          <p:cNvPr id="3" name="Θέση περιεχομένου 2"/>
          <p:cNvSpPr>
            <a:spLocks noGrp="1"/>
          </p:cNvSpPr>
          <p:nvPr>
            <p:ph idx="1"/>
          </p:nvPr>
        </p:nvSpPr>
        <p:spPr>
          <a:xfrm>
            <a:off x="584885" y="1690777"/>
            <a:ext cx="11129319" cy="4578219"/>
          </a:xfrm>
        </p:spPr>
        <p:txBody>
          <a:bodyPr>
            <a:normAutofit/>
          </a:bodyPr>
          <a:lstStyle/>
          <a:p>
            <a:pPr>
              <a:lnSpc>
                <a:spcPct val="170000"/>
              </a:lnSpc>
              <a:buFont typeface="Wingdings" panose="05000000000000000000" pitchFamily="2" charset="2"/>
              <a:buChar char="Ø"/>
            </a:pPr>
            <a:r>
              <a:rPr lang="el-GR" sz="2200" dirty="0">
                <a:solidFill>
                  <a:srgbClr val="FF0000"/>
                </a:solidFill>
              </a:rPr>
              <a:t>Α</a:t>
            </a:r>
            <a:r>
              <a:rPr lang="en-US" sz="2200" dirty="0">
                <a:solidFill>
                  <a:srgbClr val="FF0000"/>
                </a:solidFill>
              </a:rPr>
              <a:t>.C.C.C.E.S.S</a:t>
            </a:r>
            <a:r>
              <a:rPr lang="en-US" sz="2200" dirty="0">
                <a:solidFill>
                  <a:schemeClr val="tx1"/>
                </a:solidFill>
              </a:rPr>
              <a:t>. </a:t>
            </a:r>
            <a:r>
              <a:rPr lang="el-GR" sz="2200" dirty="0">
                <a:solidFill>
                  <a:schemeClr val="tx1"/>
                </a:solidFill>
              </a:rPr>
              <a:t>ΙΤΑΛΙΑ </a:t>
            </a:r>
            <a:r>
              <a:rPr lang="en-US" sz="2200" dirty="0">
                <a:solidFill>
                  <a:schemeClr val="tx1"/>
                </a:solidFill>
              </a:rPr>
              <a:t>2018 – </a:t>
            </a:r>
            <a:r>
              <a:rPr lang="el-GR" sz="2200" dirty="0">
                <a:solidFill>
                  <a:schemeClr val="tx1"/>
                </a:solidFill>
              </a:rPr>
              <a:t>2</a:t>
            </a:r>
            <a:r>
              <a:rPr lang="en-US" sz="2200" dirty="0">
                <a:solidFill>
                  <a:schemeClr val="tx1"/>
                </a:solidFill>
              </a:rPr>
              <a:t>021</a:t>
            </a:r>
            <a:r>
              <a:rPr lang="el-GR" sz="2200" dirty="0">
                <a:solidFill>
                  <a:schemeClr val="tx1"/>
                </a:solidFill>
              </a:rPr>
              <a:t> </a:t>
            </a:r>
          </a:p>
          <a:p>
            <a:pPr marL="0" indent="0">
              <a:lnSpc>
                <a:spcPct val="170000"/>
              </a:lnSpc>
              <a:buNone/>
            </a:pPr>
            <a:r>
              <a:rPr lang="en-US" sz="2200" dirty="0">
                <a:solidFill>
                  <a:schemeClr val="tx1"/>
                </a:solidFill>
              </a:rPr>
              <a:t> </a:t>
            </a:r>
            <a:r>
              <a:rPr lang="el-GR" sz="2200" dirty="0">
                <a:solidFill>
                  <a:schemeClr val="tx1"/>
                </a:solidFill>
              </a:rPr>
              <a:t>Ενεργή </a:t>
            </a:r>
            <a:r>
              <a:rPr lang="el-GR" sz="2200" dirty="0" err="1">
                <a:solidFill>
                  <a:schemeClr val="tx1"/>
                </a:solidFill>
              </a:rPr>
              <a:t>διατομεακή</a:t>
            </a:r>
            <a:r>
              <a:rPr lang="el-GR" sz="2200" dirty="0">
                <a:solidFill>
                  <a:schemeClr val="tx1"/>
                </a:solidFill>
              </a:rPr>
              <a:t> συνεργασία  Εκπαιδευτική και Κοινωνική επιτυχία. </a:t>
            </a:r>
          </a:p>
          <a:p>
            <a:pPr>
              <a:lnSpc>
                <a:spcPct val="170000"/>
              </a:lnSpc>
              <a:buFont typeface="Wingdings" panose="05000000000000000000" pitchFamily="2" charset="2"/>
              <a:buChar char="Ø"/>
            </a:pPr>
            <a:r>
              <a:rPr lang="el-GR" sz="2200" dirty="0">
                <a:solidFill>
                  <a:srgbClr val="FF0000"/>
                </a:solidFill>
              </a:rPr>
              <a:t>DEVOTE</a:t>
            </a:r>
            <a:r>
              <a:rPr lang="el-GR" sz="2200" dirty="0">
                <a:solidFill>
                  <a:schemeClr val="tx1"/>
                </a:solidFill>
              </a:rPr>
              <a:t> . ΓΑΛΛΙΑ 2020 – 2022 </a:t>
            </a:r>
          </a:p>
          <a:p>
            <a:pPr marL="0" indent="0">
              <a:lnSpc>
                <a:spcPct val="170000"/>
              </a:lnSpc>
              <a:buNone/>
            </a:pPr>
            <a:r>
              <a:rPr lang="el-GR" sz="2200" dirty="0">
                <a:solidFill>
                  <a:schemeClr val="tx1"/>
                </a:solidFill>
              </a:rPr>
              <a:t>Ανάπτυξη των ικανοτήτων των Εκπαιδευτικών για την ενσωμάτωση μαθητών με μεταναστευτικό υπόβαθρο στα ευρωπαϊκά σχολεία. </a:t>
            </a:r>
            <a:endParaRPr lang="en-US" sz="2200" dirty="0">
              <a:solidFill>
                <a:schemeClr val="tx1"/>
              </a:solidFill>
            </a:endParaRPr>
          </a:p>
          <a:p>
            <a:pPr marL="0" indent="0">
              <a:buNone/>
            </a:pPr>
            <a:endParaRPr lang="el-GR" sz="4600" b="1" dirty="0" smtClean="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2049567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262989"/>
            <a:ext cx="9601196" cy="961961"/>
          </a:xfrm>
        </p:spPr>
        <p:txBody>
          <a:bodyPr>
            <a:normAutofit/>
          </a:bodyPr>
          <a:lstStyle/>
          <a:p>
            <a:pPr algn="ctr"/>
            <a:r>
              <a:rPr lang="el-GR" sz="3200" b="1" dirty="0">
                <a:solidFill>
                  <a:srgbClr val="7030A0"/>
                </a:solidFill>
              </a:rPr>
              <a:t>ΔΙΑΚΡΑΤΙΚΕΣ ΒΕΛΤΙΣΤΕΣ ΠΡΑΚΤΙΚΕΣ</a:t>
            </a:r>
          </a:p>
        </p:txBody>
      </p:sp>
      <p:sp>
        <p:nvSpPr>
          <p:cNvPr id="3" name="Θέση περιεχομένου 2"/>
          <p:cNvSpPr>
            <a:spLocks noGrp="1"/>
          </p:cNvSpPr>
          <p:nvPr>
            <p:ph idx="1"/>
          </p:nvPr>
        </p:nvSpPr>
        <p:spPr>
          <a:xfrm>
            <a:off x="552092" y="1714500"/>
            <a:ext cx="11447252" cy="4772564"/>
          </a:xfrm>
        </p:spPr>
        <p:txBody>
          <a:bodyPr>
            <a:noAutofit/>
          </a:bodyPr>
          <a:lstStyle/>
          <a:p>
            <a:pPr>
              <a:lnSpc>
                <a:spcPct val="170000"/>
              </a:lnSpc>
              <a:buFont typeface="Wingdings" panose="05000000000000000000" pitchFamily="2" charset="2"/>
              <a:buChar char="Ø"/>
            </a:pPr>
            <a:r>
              <a:rPr lang="el-GR" sz="2200" u="sng" dirty="0">
                <a:solidFill>
                  <a:srgbClr val="FF0000"/>
                </a:solidFill>
              </a:rPr>
              <a:t>KEEP ON </a:t>
            </a:r>
            <a:r>
              <a:rPr lang="el-GR" sz="2200" dirty="0" smtClean="0">
                <a:solidFill>
                  <a:schemeClr val="tx1"/>
                </a:solidFill>
              </a:rPr>
              <a:t>, 2016 </a:t>
            </a:r>
            <a:r>
              <a:rPr lang="el-GR" sz="2200" dirty="0">
                <a:solidFill>
                  <a:schemeClr val="tx1"/>
                </a:solidFill>
              </a:rPr>
              <a:t>– 2018 </a:t>
            </a:r>
            <a:r>
              <a:rPr lang="el-GR" sz="2200" dirty="0" smtClean="0">
                <a:solidFill>
                  <a:schemeClr val="tx1"/>
                </a:solidFill>
              </a:rPr>
              <a:t>ΙΣΠΑΝΙΑ.</a:t>
            </a:r>
          </a:p>
          <a:p>
            <a:pPr marL="0" indent="0">
              <a:lnSpc>
                <a:spcPct val="170000"/>
              </a:lnSpc>
              <a:buNone/>
            </a:pPr>
            <a:r>
              <a:rPr lang="el-GR" sz="2200" dirty="0" smtClean="0">
                <a:solidFill>
                  <a:schemeClr val="tx1"/>
                </a:solidFill>
              </a:rPr>
              <a:t> </a:t>
            </a:r>
            <a:r>
              <a:rPr lang="el-GR" sz="2200" dirty="0">
                <a:solidFill>
                  <a:schemeClr val="tx1"/>
                </a:solidFill>
              </a:rPr>
              <a:t>Υποστήριξη των εκπαιδευτικών των σχολείων για να αποτρέψουν τη σχολική διαρροή των μεταναστών </a:t>
            </a:r>
            <a:r>
              <a:rPr lang="el-GR" sz="2200" dirty="0" smtClean="0">
                <a:solidFill>
                  <a:schemeClr val="tx1"/>
                </a:solidFill>
              </a:rPr>
              <a:t>μαθητών</a:t>
            </a:r>
            <a:r>
              <a:rPr lang="el-GR" sz="2200" dirty="0" smtClean="0"/>
              <a:t>.     </a:t>
            </a:r>
            <a:r>
              <a:rPr lang="el-GR" sz="2200" dirty="0"/>
              <a:t>Συμμετέχουν 5 οργανισμοί από 4 χώρες.</a:t>
            </a:r>
          </a:p>
          <a:p>
            <a:pPr marL="0" indent="0">
              <a:lnSpc>
                <a:spcPct val="170000"/>
              </a:lnSpc>
              <a:buNone/>
            </a:pPr>
            <a:r>
              <a:rPr lang="el-GR" sz="2200" dirty="0" smtClean="0"/>
              <a:t> </a:t>
            </a:r>
            <a:r>
              <a:rPr lang="el-GR" sz="2200" dirty="0"/>
              <a:t>1.διαδυκτιακή ψηφιακή βάση δεδομένων καλές </a:t>
            </a:r>
            <a:r>
              <a:rPr lang="el-GR" sz="2200" dirty="0" smtClean="0"/>
              <a:t>πρακτικές, </a:t>
            </a:r>
          </a:p>
          <a:p>
            <a:pPr marL="0" indent="0">
              <a:lnSpc>
                <a:spcPct val="170000"/>
              </a:lnSpc>
              <a:buNone/>
            </a:pPr>
            <a:r>
              <a:rPr lang="el-GR" sz="2200" dirty="0" smtClean="0"/>
              <a:t>2.πρόγραμμα </a:t>
            </a:r>
            <a:r>
              <a:rPr lang="el-GR" sz="2200" dirty="0"/>
              <a:t>σπουδών κατάρτισης</a:t>
            </a:r>
            <a:r>
              <a:rPr lang="el-GR" sz="2200" dirty="0" smtClean="0"/>
              <a:t>,  3.παιδαγωγικό </a:t>
            </a:r>
            <a:r>
              <a:rPr lang="el-GR" sz="2200" dirty="0"/>
              <a:t>εγχειρίδιο, </a:t>
            </a:r>
            <a:endParaRPr lang="el-GR" sz="2200" dirty="0" smtClean="0"/>
          </a:p>
          <a:p>
            <a:pPr marL="0" indent="0">
              <a:lnSpc>
                <a:spcPct val="170000"/>
              </a:lnSpc>
              <a:buNone/>
            </a:pPr>
            <a:r>
              <a:rPr lang="el-GR" sz="2200" dirty="0" smtClean="0"/>
              <a:t> </a:t>
            </a:r>
            <a:r>
              <a:rPr lang="el-GR" sz="2200" dirty="0"/>
              <a:t>4. επαγγελματική εργαλειοθήκη για επαγγελματίες στον τομέα της εκπαίδευσης.</a:t>
            </a:r>
          </a:p>
          <a:p>
            <a:pPr>
              <a:buFont typeface="Wingdings" panose="05000000000000000000" pitchFamily="2" charset="2"/>
              <a:buChar char="Ø"/>
            </a:pPr>
            <a:endParaRPr lang="el-GR" sz="700" dirty="0"/>
          </a:p>
        </p:txBody>
      </p:sp>
    </p:spTree>
    <p:extLst>
      <p:ext uri="{BB962C8B-B14F-4D97-AF65-F5344CB8AC3E}">
        <p14:creationId xmlns:p14="http://schemas.microsoft.com/office/powerpoint/2010/main" val="304434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1" y="262990"/>
            <a:ext cx="9601196" cy="996467"/>
          </a:xfrm>
        </p:spPr>
        <p:txBody>
          <a:bodyPr>
            <a:normAutofit/>
          </a:bodyPr>
          <a:lstStyle/>
          <a:p>
            <a:pPr algn="ctr"/>
            <a:r>
              <a:rPr lang="el-GR" sz="3200" b="1" dirty="0">
                <a:solidFill>
                  <a:srgbClr val="7030A0"/>
                </a:solidFill>
              </a:rPr>
              <a:t>ΔΙΑΚΡΑΤΙΚΕΣ ΒΕΛΤΙΣΤΕΣ ΠΡΑΚΤΙΚΕΣ</a:t>
            </a:r>
          </a:p>
        </p:txBody>
      </p:sp>
      <p:sp>
        <p:nvSpPr>
          <p:cNvPr id="3" name="Θέση περιεχομένου 2"/>
          <p:cNvSpPr>
            <a:spLocks noGrp="1"/>
          </p:cNvSpPr>
          <p:nvPr>
            <p:ph idx="1"/>
          </p:nvPr>
        </p:nvSpPr>
        <p:spPr>
          <a:xfrm>
            <a:off x="560717" y="1552755"/>
            <a:ext cx="11050438" cy="4615132"/>
          </a:xfrm>
        </p:spPr>
        <p:txBody>
          <a:bodyPr>
            <a:noAutofit/>
          </a:bodyPr>
          <a:lstStyle/>
          <a:p>
            <a:pPr>
              <a:lnSpc>
                <a:spcPct val="170000"/>
              </a:lnSpc>
              <a:buFont typeface="Wingdings" panose="05000000000000000000" pitchFamily="2" charset="2"/>
              <a:buChar char="Ø"/>
            </a:pPr>
            <a:r>
              <a:rPr lang="el-GR" sz="2200" dirty="0" smtClean="0">
                <a:solidFill>
                  <a:srgbClr val="FF0000"/>
                </a:solidFill>
              </a:rPr>
              <a:t>KIDS4ALL, </a:t>
            </a:r>
            <a:r>
              <a:rPr lang="el-GR" sz="2200" dirty="0">
                <a:solidFill>
                  <a:schemeClr val="tx1"/>
                </a:solidFill>
              </a:rPr>
              <a:t>2021 – 2024 ΙΤΑΛΙΑ</a:t>
            </a:r>
            <a:r>
              <a:rPr lang="el-GR" sz="2200" dirty="0" smtClean="0">
                <a:solidFill>
                  <a:srgbClr val="FF0000"/>
                </a:solidFill>
              </a:rPr>
              <a:t>,</a:t>
            </a:r>
          </a:p>
          <a:p>
            <a:pPr marL="0" indent="0">
              <a:lnSpc>
                <a:spcPct val="170000"/>
              </a:lnSpc>
              <a:buNone/>
            </a:pPr>
            <a:r>
              <a:rPr lang="el-GR" sz="2200" dirty="0" smtClean="0">
                <a:solidFill>
                  <a:srgbClr val="FF0000"/>
                </a:solidFill>
              </a:rPr>
              <a:t> </a:t>
            </a:r>
            <a:r>
              <a:rPr lang="el-GR" sz="2200" dirty="0">
                <a:solidFill>
                  <a:schemeClr val="tx1"/>
                </a:solidFill>
              </a:rPr>
              <a:t>Βασική ανάπτυξη χωρίς αποκλεισμούς. Στρατηγικές για τη Δια Βίου Μάθηση</a:t>
            </a:r>
            <a:r>
              <a:rPr lang="el-GR" sz="2200" dirty="0" smtClean="0">
                <a:solidFill>
                  <a:schemeClr val="tx1"/>
                </a:solidFill>
              </a:rPr>
              <a:t>.</a:t>
            </a:r>
            <a:endParaRPr lang="en-US" sz="2200" dirty="0" smtClean="0">
              <a:solidFill>
                <a:schemeClr val="tx1"/>
              </a:solidFill>
            </a:endParaRPr>
          </a:p>
          <a:p>
            <a:pPr marL="0" indent="0">
              <a:lnSpc>
                <a:spcPct val="170000"/>
              </a:lnSpc>
              <a:buNone/>
            </a:pPr>
            <a:r>
              <a:rPr lang="el-GR" sz="2200" dirty="0" smtClean="0"/>
              <a:t>Οι </a:t>
            </a:r>
            <a:r>
              <a:rPr lang="el-GR" sz="2200" dirty="0"/>
              <a:t>μαθητές </a:t>
            </a:r>
            <a:r>
              <a:rPr lang="el-GR" sz="2200" dirty="0" smtClean="0"/>
              <a:t> </a:t>
            </a:r>
            <a:r>
              <a:rPr lang="el-GR" sz="2200" dirty="0"/>
              <a:t>συν διαμορφώνουν το μαθησιακό τους περιβάλλον.</a:t>
            </a:r>
          </a:p>
          <a:p>
            <a:pPr>
              <a:lnSpc>
                <a:spcPct val="170000"/>
              </a:lnSpc>
              <a:buFont typeface="Wingdings" panose="05000000000000000000" pitchFamily="2" charset="2"/>
              <a:buChar char="Ø"/>
            </a:pPr>
            <a:r>
              <a:rPr lang="el-GR" sz="2200" dirty="0">
                <a:solidFill>
                  <a:srgbClr val="FF0000"/>
                </a:solidFill>
              </a:rPr>
              <a:t>PICESL </a:t>
            </a:r>
            <a:r>
              <a:rPr lang="el-GR" sz="2200" dirty="0" smtClean="0">
                <a:solidFill>
                  <a:srgbClr val="FF0000"/>
                </a:solidFill>
              </a:rPr>
              <a:t>,</a:t>
            </a:r>
            <a:r>
              <a:rPr lang="en-US" sz="2200" dirty="0">
                <a:solidFill>
                  <a:srgbClr val="FF0000"/>
                </a:solidFill>
              </a:rPr>
              <a:t> </a:t>
            </a:r>
            <a:r>
              <a:rPr lang="en-US" sz="2200" dirty="0">
                <a:solidFill>
                  <a:schemeClr val="tx1"/>
                </a:solidFill>
              </a:rPr>
              <a:t>2019 – 2022</a:t>
            </a:r>
            <a:r>
              <a:rPr lang="el-GR" sz="2200" dirty="0">
                <a:solidFill>
                  <a:schemeClr val="tx1"/>
                </a:solidFill>
              </a:rPr>
              <a:t> </a:t>
            </a:r>
            <a:r>
              <a:rPr lang="el-GR" sz="2200" dirty="0" smtClean="0">
                <a:solidFill>
                  <a:schemeClr val="tx1"/>
                </a:solidFill>
              </a:rPr>
              <a:t>ΙΣΠΑΝΙΑ</a:t>
            </a:r>
          </a:p>
          <a:p>
            <a:pPr marL="0" indent="0">
              <a:lnSpc>
                <a:spcPct val="170000"/>
              </a:lnSpc>
              <a:buNone/>
            </a:pPr>
            <a:r>
              <a:rPr lang="el-GR" sz="2200" dirty="0" smtClean="0">
                <a:solidFill>
                  <a:srgbClr val="FF0000"/>
                </a:solidFill>
              </a:rPr>
              <a:t> </a:t>
            </a:r>
            <a:r>
              <a:rPr lang="el-GR" sz="2200" dirty="0">
                <a:solidFill>
                  <a:schemeClr val="tx1"/>
                </a:solidFill>
              </a:rPr>
              <a:t>Προώθηση της ένταξης για την καταπολέμηση της πρόωρης εγκατάλειψης του σχολείου.</a:t>
            </a:r>
            <a:r>
              <a:rPr lang="en-US" sz="2200" dirty="0">
                <a:solidFill>
                  <a:schemeClr val="tx1"/>
                </a:solidFill>
              </a:rPr>
              <a:t> </a:t>
            </a:r>
            <a:endParaRPr lang="el-GR" sz="2200" dirty="0">
              <a:solidFill>
                <a:schemeClr val="tx1"/>
              </a:solidFill>
            </a:endParaRPr>
          </a:p>
          <a:p>
            <a:pPr>
              <a:buFont typeface="Wingdings" panose="05000000000000000000" pitchFamily="2" charset="2"/>
              <a:buChar char="Ø"/>
            </a:pPr>
            <a:endParaRPr lang="el-GR" sz="1700" dirty="0"/>
          </a:p>
        </p:txBody>
      </p:sp>
    </p:spTree>
    <p:extLst>
      <p:ext uri="{BB962C8B-B14F-4D97-AF65-F5344CB8AC3E}">
        <p14:creationId xmlns:p14="http://schemas.microsoft.com/office/powerpoint/2010/main" val="314223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sz="3600" b="1" dirty="0" smtClean="0">
                <a:solidFill>
                  <a:srgbClr val="7030A0"/>
                </a:solidFill>
              </a:rPr>
              <a:t/>
            </a:r>
            <a:br>
              <a:rPr lang="el-GR" sz="3600" b="1" dirty="0" smtClean="0">
                <a:solidFill>
                  <a:srgbClr val="7030A0"/>
                </a:solidFill>
              </a:rPr>
            </a:br>
            <a:r>
              <a:rPr lang="el-GR" sz="3600" b="1" dirty="0">
                <a:solidFill>
                  <a:srgbClr val="7030A0"/>
                </a:solidFill>
              </a:rPr>
              <a:t>ΕΘΝΙΚΕΣ ΒΕΛΤΙΣΤΕΣ ΠΡΑΚΤΙΚΕΣ</a:t>
            </a:r>
            <a:br>
              <a:rPr lang="el-GR" sz="3600" b="1" dirty="0">
                <a:solidFill>
                  <a:srgbClr val="7030A0"/>
                </a:solidFill>
              </a:rPr>
            </a:br>
            <a:endParaRPr lang="el-GR" sz="3600" b="1" dirty="0">
              <a:solidFill>
                <a:srgbClr val="7030A0"/>
              </a:solidFill>
            </a:endParaRPr>
          </a:p>
        </p:txBody>
      </p:sp>
      <p:sp>
        <p:nvSpPr>
          <p:cNvPr id="3" name="Θέση περιεχομένου 2"/>
          <p:cNvSpPr>
            <a:spLocks noGrp="1"/>
          </p:cNvSpPr>
          <p:nvPr>
            <p:ph idx="1"/>
          </p:nvPr>
        </p:nvSpPr>
        <p:spPr>
          <a:xfrm>
            <a:off x="992038" y="1966823"/>
            <a:ext cx="10163642" cy="3909045"/>
          </a:xfrm>
        </p:spPr>
        <p:txBody>
          <a:bodyPr>
            <a:normAutofit/>
          </a:bodyPr>
          <a:lstStyle/>
          <a:p>
            <a:pPr marL="0" indent="0" algn="just">
              <a:lnSpc>
                <a:spcPct val="150000"/>
              </a:lnSpc>
              <a:buNone/>
            </a:pPr>
            <a:r>
              <a:rPr lang="en-US" sz="2200" b="1" u="sng" dirty="0" smtClean="0">
                <a:solidFill>
                  <a:srgbClr val="FF0000"/>
                </a:solidFill>
              </a:rPr>
              <a:t>DASPA</a:t>
            </a:r>
            <a:r>
              <a:rPr lang="el-GR" sz="2200" b="1" u="sng" dirty="0" smtClean="0">
                <a:solidFill>
                  <a:srgbClr val="FF0000"/>
                </a:solidFill>
              </a:rPr>
              <a:t> </a:t>
            </a:r>
            <a:r>
              <a:rPr lang="el-GR" sz="2200" dirty="0" smtClean="0"/>
              <a:t>(υπηρεσία </a:t>
            </a:r>
            <a:r>
              <a:rPr lang="el-GR" sz="2200" dirty="0"/>
              <a:t>υποδοχής και σχολικής εκπαίδευσης </a:t>
            </a:r>
            <a:r>
              <a:rPr lang="el-GR" sz="2200" dirty="0" err="1"/>
              <a:t>νεοαφιχθέντων</a:t>
            </a:r>
            <a:r>
              <a:rPr lang="el-GR" sz="2200" dirty="0"/>
              <a:t>). </a:t>
            </a:r>
            <a:endParaRPr lang="el-GR" sz="2200" dirty="0" smtClean="0"/>
          </a:p>
          <a:p>
            <a:pPr marL="0" indent="0" algn="just">
              <a:lnSpc>
                <a:spcPct val="150000"/>
              </a:lnSpc>
              <a:buNone/>
            </a:pPr>
            <a:r>
              <a:rPr lang="en-US" sz="2200" dirty="0" smtClean="0"/>
              <a:t>E</a:t>
            </a:r>
            <a:r>
              <a:rPr lang="el-GR" sz="2200" dirty="0" smtClean="0"/>
              <a:t>ιδικές </a:t>
            </a:r>
            <a:r>
              <a:rPr lang="el-GR" sz="2200" dirty="0"/>
              <a:t>εγκαταστάσεις υποδοχής για την ένταξη των </a:t>
            </a:r>
            <a:r>
              <a:rPr lang="el-GR" sz="2200" dirty="0" err="1"/>
              <a:t>νεοαφιχθέντων</a:t>
            </a:r>
            <a:r>
              <a:rPr lang="el-GR" sz="2200" dirty="0"/>
              <a:t> μεταναστών στο σχολικό σύστημα της Γαλλικής Κοινότητας του Βελγίου.</a:t>
            </a:r>
          </a:p>
          <a:p>
            <a:pPr marL="0" indent="0" algn="just">
              <a:lnSpc>
                <a:spcPct val="150000"/>
              </a:lnSpc>
              <a:buNone/>
            </a:pPr>
            <a:r>
              <a:rPr lang="el-GR" sz="2200" dirty="0"/>
              <a:t>Στόχος: «υποδοχή,  μάθηση, υποστήριξη και γλωσσική επάρκεια»</a:t>
            </a:r>
          </a:p>
          <a:p>
            <a:pPr marL="0" indent="0">
              <a:buNone/>
            </a:pPr>
            <a:endParaRPr lang="el-GR" dirty="0" smtClean="0"/>
          </a:p>
          <a:p>
            <a:pPr marL="514350" indent="-514350">
              <a:buAutoNum type="arabicPeriod"/>
            </a:pPr>
            <a:endParaRPr lang="el-GR" dirty="0" smtClean="0"/>
          </a:p>
          <a:p>
            <a:pPr marL="514350" indent="-514350">
              <a:buAutoNum type="arabicPeriod"/>
            </a:pPr>
            <a:endParaRPr lang="el-GR" dirty="0" smtClean="0"/>
          </a:p>
          <a:p>
            <a:pPr algn="just"/>
            <a:endParaRPr lang="el-GR" dirty="0" smtClean="0"/>
          </a:p>
          <a:p>
            <a:endParaRPr lang="el-GR" dirty="0"/>
          </a:p>
        </p:txBody>
      </p:sp>
    </p:spTree>
    <p:extLst>
      <p:ext uri="{BB962C8B-B14F-4D97-AF65-F5344CB8AC3E}">
        <p14:creationId xmlns:p14="http://schemas.microsoft.com/office/powerpoint/2010/main" val="1349452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379563"/>
            <a:ext cx="9601196" cy="707366"/>
          </a:xfrm>
        </p:spPr>
        <p:txBody>
          <a:bodyPr>
            <a:normAutofit fontScale="90000"/>
          </a:bodyPr>
          <a:lstStyle/>
          <a:p>
            <a:pPr algn="ctr"/>
            <a:r>
              <a:rPr lang="el-GR" b="1" dirty="0" smtClean="0"/>
              <a:t> </a:t>
            </a:r>
            <a:r>
              <a:rPr lang="en-US" sz="3600" b="1" dirty="0">
                <a:solidFill>
                  <a:srgbClr val="7030A0"/>
                </a:solidFill>
              </a:rPr>
              <a:t>DASPA</a:t>
            </a:r>
            <a:endParaRPr lang="el-GR" sz="3600" b="1" dirty="0">
              <a:solidFill>
                <a:srgbClr val="7030A0"/>
              </a:solidFill>
            </a:endParaRPr>
          </a:p>
        </p:txBody>
      </p:sp>
      <p:sp>
        <p:nvSpPr>
          <p:cNvPr id="3" name="Θέση περιεχομένου 2"/>
          <p:cNvSpPr>
            <a:spLocks noGrp="1"/>
          </p:cNvSpPr>
          <p:nvPr>
            <p:ph idx="1"/>
          </p:nvPr>
        </p:nvSpPr>
        <p:spPr>
          <a:xfrm>
            <a:off x="838200" y="1638301"/>
            <a:ext cx="10515600" cy="4797006"/>
          </a:xfrm>
        </p:spPr>
        <p:txBody>
          <a:bodyPr>
            <a:noAutofit/>
          </a:bodyPr>
          <a:lstStyle/>
          <a:p>
            <a:pPr marL="0" indent="0" algn="just">
              <a:lnSpc>
                <a:spcPct val="150000"/>
              </a:lnSpc>
              <a:buNone/>
            </a:pPr>
            <a:r>
              <a:rPr lang="el-GR" sz="2200" dirty="0"/>
              <a:t>Εβδομαδιαίο πρόγραμμα: </a:t>
            </a:r>
            <a:endParaRPr lang="el-GR" sz="2200" dirty="0" smtClean="0"/>
          </a:p>
          <a:p>
            <a:pPr marL="0" indent="0" algn="just">
              <a:lnSpc>
                <a:spcPct val="150000"/>
              </a:lnSpc>
              <a:buNone/>
            </a:pPr>
            <a:r>
              <a:rPr lang="el-GR" sz="2200" u="sng" dirty="0" smtClean="0"/>
              <a:t>16 </a:t>
            </a:r>
            <a:r>
              <a:rPr lang="el-GR" sz="2200" u="sng" dirty="0"/>
              <a:t>από τις 28 σχολικές περιόδους </a:t>
            </a:r>
            <a:r>
              <a:rPr lang="el-GR" sz="2200" dirty="0"/>
              <a:t>αφιερωμένες στην εντατική διδασκαλία της γαλλικής γλώσσας, της σχολικής κουλτούρας, των ανθρωπιστικών επιστημών και στην εκπαίδευση των μαθητών από την άποψη της φιλοσοφίας και της ιθαγένειας.</a:t>
            </a:r>
          </a:p>
          <a:p>
            <a:pPr marL="0" indent="0" algn="just">
              <a:lnSpc>
                <a:spcPct val="150000"/>
              </a:lnSpc>
              <a:buNone/>
            </a:pPr>
            <a:r>
              <a:rPr lang="el-GR" sz="2200" u="sng" dirty="0"/>
              <a:t>Διάστημα  φοίτησης 12 </a:t>
            </a:r>
            <a:r>
              <a:rPr lang="el-GR" sz="2200" u="sng" dirty="0" smtClean="0"/>
              <a:t>μήνες</a:t>
            </a:r>
            <a:r>
              <a:rPr lang="el-GR" sz="2200" dirty="0" smtClean="0"/>
              <a:t>. </a:t>
            </a:r>
          </a:p>
          <a:p>
            <a:pPr marL="0" indent="0" algn="just">
              <a:lnSpc>
                <a:spcPct val="150000"/>
              </a:lnSpc>
              <a:buNone/>
            </a:pPr>
            <a:r>
              <a:rPr lang="el-GR" sz="2200" dirty="0" smtClean="0"/>
              <a:t>Παρατείνεται 2 χρόνια, (όταν </a:t>
            </a:r>
            <a:r>
              <a:rPr lang="el-GR" sz="2200" dirty="0"/>
              <a:t>ο νεοεισερχόμενος </a:t>
            </a:r>
            <a:r>
              <a:rPr lang="el-GR" sz="2200" dirty="0" smtClean="0"/>
              <a:t> </a:t>
            </a:r>
            <a:r>
              <a:rPr lang="el-GR" sz="2200" dirty="0"/>
              <a:t>μαθητής έχει μπει στο σχολικό σύστημα με χαμηλό ή ανύπαρκτο βαθμό </a:t>
            </a:r>
            <a:r>
              <a:rPr lang="el-GR" sz="2200" dirty="0" smtClean="0"/>
              <a:t>γνώσης της γλώσσας).</a:t>
            </a:r>
          </a:p>
          <a:p>
            <a:pPr marL="0" indent="0" algn="just">
              <a:lnSpc>
                <a:spcPct val="150000"/>
              </a:lnSpc>
              <a:buNone/>
            </a:pPr>
            <a:r>
              <a:rPr lang="el-GR" sz="2200" dirty="0" smtClean="0"/>
              <a:t>Τάξεις </a:t>
            </a:r>
            <a:r>
              <a:rPr lang="el-GR" sz="2200" dirty="0"/>
              <a:t>του κανονικού σχολείου, ανάλογα με την ηλικία τους. </a:t>
            </a:r>
          </a:p>
          <a:p>
            <a:pPr marL="0" indent="0" algn="just">
              <a:lnSpc>
                <a:spcPct val="150000"/>
              </a:lnSpc>
              <a:buNone/>
            </a:pPr>
            <a:endParaRPr lang="el-GR" sz="2200" dirty="0" smtClean="0"/>
          </a:p>
          <a:p>
            <a:pPr marL="0" indent="0" algn="just">
              <a:lnSpc>
                <a:spcPct val="150000"/>
              </a:lnSpc>
              <a:buNone/>
            </a:pPr>
            <a:endParaRPr lang="el-GR" sz="2200" dirty="0"/>
          </a:p>
          <a:p>
            <a:endParaRPr lang="el-GR" sz="2200" dirty="0"/>
          </a:p>
        </p:txBody>
      </p:sp>
    </p:spTree>
    <p:extLst>
      <p:ext uri="{BB962C8B-B14F-4D97-AF65-F5344CB8AC3E}">
        <p14:creationId xmlns:p14="http://schemas.microsoft.com/office/powerpoint/2010/main" val="1130588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414069"/>
            <a:ext cx="9601196" cy="940278"/>
          </a:xfrm>
        </p:spPr>
        <p:txBody>
          <a:bodyPr>
            <a:normAutofit/>
          </a:bodyPr>
          <a:lstStyle/>
          <a:p>
            <a:pPr algn="ctr"/>
            <a:r>
              <a:rPr lang="el-GR" sz="3200" b="1" dirty="0">
                <a:solidFill>
                  <a:srgbClr val="7030A0"/>
                </a:solidFill>
              </a:rPr>
              <a:t>ΕΛΛΑΔΑ</a:t>
            </a:r>
          </a:p>
        </p:txBody>
      </p:sp>
      <p:sp>
        <p:nvSpPr>
          <p:cNvPr id="3" name="Θέση περιεχομένου 2"/>
          <p:cNvSpPr>
            <a:spLocks noGrp="1"/>
          </p:cNvSpPr>
          <p:nvPr>
            <p:ph idx="1"/>
          </p:nvPr>
        </p:nvSpPr>
        <p:spPr>
          <a:xfrm>
            <a:off x="1155940" y="1771650"/>
            <a:ext cx="10067025" cy="4104217"/>
          </a:xfrm>
        </p:spPr>
        <p:txBody>
          <a:bodyPr>
            <a:normAutofit fontScale="25000" lnSpcReduction="20000"/>
          </a:bodyPr>
          <a:lstStyle/>
          <a:p>
            <a:pPr algn="just">
              <a:lnSpc>
                <a:spcPct val="170000"/>
              </a:lnSpc>
              <a:buFont typeface="Wingdings" panose="05000000000000000000" pitchFamily="2" charset="2"/>
              <a:buChar char="Ø"/>
            </a:pPr>
            <a:r>
              <a:rPr lang="el-GR" sz="8800" dirty="0"/>
              <a:t>Ζώνες Εκπαιδευτικής </a:t>
            </a:r>
            <a:r>
              <a:rPr lang="el-GR" sz="8800" dirty="0" smtClean="0"/>
              <a:t>Προτεραιότητας:  </a:t>
            </a:r>
            <a:r>
              <a:rPr lang="el-GR" sz="8800" dirty="0" smtClean="0">
                <a:solidFill>
                  <a:srgbClr val="FF0000"/>
                </a:solidFill>
              </a:rPr>
              <a:t>ΖΕΠ Ι </a:t>
            </a:r>
            <a:r>
              <a:rPr lang="el-GR" sz="8800" dirty="0">
                <a:solidFill>
                  <a:srgbClr val="FF0000"/>
                </a:solidFill>
              </a:rPr>
              <a:t>και </a:t>
            </a:r>
            <a:r>
              <a:rPr lang="el-GR" sz="8800" dirty="0" smtClean="0">
                <a:solidFill>
                  <a:srgbClr val="FF0000"/>
                </a:solidFill>
              </a:rPr>
              <a:t> </a:t>
            </a:r>
            <a:r>
              <a:rPr lang="el-GR" sz="8800" dirty="0">
                <a:solidFill>
                  <a:srgbClr val="FF0000"/>
                </a:solidFill>
              </a:rPr>
              <a:t>ΖΕΠ </a:t>
            </a:r>
            <a:r>
              <a:rPr lang="el-GR" sz="8800" dirty="0" smtClean="0">
                <a:solidFill>
                  <a:srgbClr val="FF0000"/>
                </a:solidFill>
              </a:rPr>
              <a:t>ΙΙ</a:t>
            </a:r>
            <a:endParaRPr lang="el-GR" sz="8800" dirty="0">
              <a:solidFill>
                <a:srgbClr val="FF0000"/>
              </a:solidFill>
            </a:endParaRPr>
          </a:p>
          <a:p>
            <a:pPr algn="just">
              <a:lnSpc>
                <a:spcPct val="170000"/>
              </a:lnSpc>
              <a:buFont typeface="Wingdings" panose="05000000000000000000" pitchFamily="2" charset="2"/>
              <a:buChar char="Ø"/>
            </a:pPr>
            <a:r>
              <a:rPr lang="el-GR" sz="8800" dirty="0">
                <a:solidFill>
                  <a:srgbClr val="FF0000"/>
                </a:solidFill>
              </a:rPr>
              <a:t>Επιστημονική Επιτροπή για την υποστήριξη </a:t>
            </a:r>
            <a:r>
              <a:rPr lang="el-GR" sz="8800" dirty="0"/>
              <a:t>των Παιδιών Προσφύγων με την εκπόνηση  γενικού σχεδιασμού και προγραμματισμού </a:t>
            </a:r>
          </a:p>
          <a:p>
            <a:pPr algn="just">
              <a:lnSpc>
                <a:spcPct val="170000"/>
              </a:lnSpc>
              <a:buFont typeface="Wingdings" panose="05000000000000000000" pitchFamily="2" charset="2"/>
              <a:buChar char="Ø"/>
            </a:pPr>
            <a:r>
              <a:rPr lang="el-GR" sz="8800" dirty="0"/>
              <a:t>Ειδικές Δομές Υποδοχής για την Εκπαίδευση των Προσφύγων </a:t>
            </a:r>
            <a:r>
              <a:rPr lang="el-GR" sz="8800" dirty="0">
                <a:solidFill>
                  <a:srgbClr val="FF0000"/>
                </a:solidFill>
              </a:rPr>
              <a:t>(ΔΥΕΠ) </a:t>
            </a:r>
            <a:r>
              <a:rPr lang="el-GR" sz="8800" dirty="0"/>
              <a:t>για τις οικογένειες που δεν μπορούσαν να πάνε τα παιδιά τους στο σχολείο.</a:t>
            </a:r>
          </a:p>
          <a:p>
            <a:pPr marL="0" indent="0">
              <a:buNone/>
            </a:pPr>
            <a:endParaRPr lang="el-GR" dirty="0"/>
          </a:p>
        </p:txBody>
      </p:sp>
    </p:spTree>
    <p:extLst>
      <p:ext uri="{BB962C8B-B14F-4D97-AF65-F5344CB8AC3E}">
        <p14:creationId xmlns:p14="http://schemas.microsoft.com/office/powerpoint/2010/main" val="3054337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1830</TotalTime>
  <Words>995</Words>
  <Application>Microsoft Office PowerPoint</Application>
  <PresentationFormat>Widescreen</PresentationFormat>
  <Paragraphs>94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Calibri Light</vt:lpstr>
      <vt:lpstr>Wingdings</vt:lpstr>
      <vt:lpstr>Ανασκόπηση</vt:lpstr>
      <vt:lpstr>         YOUth with migrant dropout tackling:       CApacity buildiΝg                 Code:  2021-1-BE01-KA220-SCH-000024723 </vt:lpstr>
      <vt:lpstr>Youth with migrant dropout tackling:  CApacity buildiΝg </vt:lpstr>
      <vt:lpstr>Βέλτιστες πρακτικές για την αντιμετώπιση της σχολικής διαρροής, μαθητών με μεταναστευτικό υπόβαθρο</vt:lpstr>
      <vt:lpstr>ΔΙΑΚΡΑΤΙΚΕΣ ΒΕΛΤΙΣΤΕΣ ΠΡΑΚΤΙΚΕΣ</vt:lpstr>
      <vt:lpstr>ΔΙΑΚΡΑΤΙΚΕΣ ΒΕΛΤΙΣΤΕΣ ΠΡΑΚΤΙΚΕΣ</vt:lpstr>
      <vt:lpstr>ΔΙΑΚΡΑΤΙΚΕΣ ΒΕΛΤΙΣΤΕΣ ΠΡΑΚΤΙΚΕΣ</vt:lpstr>
      <vt:lpstr> ΕΘΝΙΚΕΣ ΒΕΛΤΙΣΤΕΣ ΠΡΑΚΤΙΚΕΣ </vt:lpstr>
      <vt:lpstr> DASPA</vt:lpstr>
      <vt:lpstr>ΕΛΛΑΔΑ</vt:lpstr>
      <vt:lpstr>Ζώνες εκπαιδευτικής προτεραιότητας  </vt:lpstr>
      <vt:lpstr> Δομές υποδοχής για  την εκπαίδευση των προσφύγων </vt:lpstr>
      <vt:lpstr>Μαθήματα σε δομές υποδοχής</vt:lpstr>
      <vt:lpstr>  ΜΕΝΤΟΡΑΣ 2 -Δίκτυο για τον προσανατολισμό της εκπαίδευσης στην τακτική μετανάστευση   2021-2024  Συντονιστής του έργου: Δήμος Μιλάνο </vt:lpstr>
      <vt:lpstr>   RE-STARTUP - Εθνικό δίκτυο για την οικοδόμηση συνεταιριστικών επιχειρήσεων κατόχων διεθνούς προστασίας ευάλωτων ατόμων </vt:lpstr>
      <vt:lpstr>RE-STARTUP</vt:lpstr>
      <vt:lpstr>    ΧΩΡΙΣ  ΣΥΝΟΡΑ Συντονιστής έργου: Crescer(Λισαβώνα), ΠΟΡΤΟΓΑΛΙΑ</vt:lpstr>
      <vt:lpstr>ΧΩΡΙΣ  ΣΥΝΟΡΑ</vt:lpstr>
      <vt:lpstr>Εκπαίδευση προσφύγων κ μεταναστών</vt:lpstr>
      <vt:lpstr> ACCEDER Πρόγραμμα και Σχολείο  Πρόγραμμα εξάλειψης απουσιών ΙΣΠΑΝΙΑ </vt:lpstr>
      <vt:lpstr> ACCEDER Πρόγραμμα και Σχολείο  Πρόγραμμα εξάλειψης απουσιών ΙΣΠΑΝΙΑ </vt:lpstr>
      <vt:lpstr> ACCEDER Πρόγραμμα και Σχολείο  Πρόγραμμα εξάλειψης απουσιών ΙΣΠΑΝΙΑ </vt:lpstr>
      <vt:lpstr>Βέλτιστες πρακτικές για την αντιμετώπιση της σχολικής διαρροής, μαθητών με μεταναστευτικό υπόβαθρο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angelica</dc:creator>
  <cp:lastModifiedBy>dsidir</cp:lastModifiedBy>
  <cp:revision>114</cp:revision>
  <dcterms:created xsi:type="dcterms:W3CDTF">2023-06-14T15:27:33Z</dcterms:created>
  <dcterms:modified xsi:type="dcterms:W3CDTF">2023-06-17T10:57:38Z</dcterms:modified>
</cp:coreProperties>
</file>