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3" r:id="rId1"/>
  </p:sldMasterIdLst>
  <p:sldIdLst>
    <p:sldId id="287" r:id="rId2"/>
    <p:sldId id="280" r:id="rId3"/>
    <p:sldId id="288" r:id="rId4"/>
    <p:sldId id="281" r:id="rId5"/>
    <p:sldId id="282" r:id="rId6"/>
    <p:sldId id="320" r:id="rId7"/>
    <p:sldId id="311" r:id="rId8"/>
    <p:sldId id="312" r:id="rId9"/>
    <p:sldId id="322" r:id="rId10"/>
    <p:sldId id="314" r:id="rId11"/>
    <p:sldId id="316" r:id="rId12"/>
    <p:sldId id="317" r:id="rId13"/>
    <p:sldId id="266" r:id="rId14"/>
    <p:sldId id="324" r:id="rId15"/>
    <p:sldId id="305" r:id="rId16"/>
    <p:sldId id="325" r:id="rId17"/>
    <p:sldId id="321" r:id="rId18"/>
    <p:sldId id="310" r:id="rId19"/>
    <p:sldId id="308" r:id="rId20"/>
    <p:sldId id="318" r:id="rId21"/>
    <p:sldId id="319" r:id="rId22"/>
    <p:sldId id="285" r:id="rId23"/>
    <p:sldId id="323" r:id="rId24"/>
    <p:sldId id="326" r:id="rId25"/>
    <p:sldId id="327" r:id="rId26"/>
    <p:sldId id="328" r:id="rId27"/>
    <p:sldId id="286" r:id="rId28"/>
    <p:sldId id="276" r:id="rId2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6" d="100"/>
          <a:sy n="116" d="100"/>
        </p:scale>
        <p:origin x="39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smtClean="0"/>
              <a:t>Kλικ για επεξεργασία του τίτλου</a:t>
            </a:r>
            <a:endParaRPr kumimoji="0" lang="en-US"/>
          </a:p>
        </p:txBody>
      </p:sp>
      <p:sp>
        <p:nvSpPr>
          <p:cNvPr id="28" name="27 - Θέση ημερομηνίας"/>
          <p:cNvSpPr>
            <a:spLocks noGrp="1"/>
          </p:cNvSpPr>
          <p:nvPr>
            <p:ph type="dt" sz="half" idx="10"/>
          </p:nvPr>
        </p:nvSpPr>
        <p:spPr/>
        <p:txBody>
          <a:bodyPr/>
          <a:lstStyle/>
          <a:p>
            <a:fld id="{8B79D130-0C68-46C7-A5C3-5D5532F85E23}" type="datetimeFigureOut">
              <a:rPr lang="el-GR" smtClean="0"/>
              <a:pPr/>
              <a:t>30/9/2022</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a:lstStyle/>
          <a:p>
            <a:fld id="{1559A909-F007-454E-B280-232E7A96085C}" type="slidenum">
              <a:rPr lang="el-GR" smtClean="0"/>
              <a:pPr/>
              <a:t>‹#›</a:t>
            </a:fld>
            <a:endParaRPr lang="el-GR"/>
          </a:p>
        </p:txBody>
      </p:sp>
      <p:sp>
        <p:nvSpPr>
          <p:cNvPr id="9" name="8 - Υπότιτλος"/>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B79D130-0C68-46C7-A5C3-5D5532F85E23}" type="datetimeFigureOut">
              <a:rPr lang="el-GR" smtClean="0"/>
              <a:pPr/>
              <a:t>30/9/2022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559A909-F007-454E-B280-232E7A96085C}"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39"/>
            <a:ext cx="27432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609600" y="274639"/>
            <a:ext cx="80264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B79D130-0C68-46C7-A5C3-5D5532F85E23}" type="datetimeFigureOut">
              <a:rPr lang="el-GR" smtClean="0"/>
              <a:pPr/>
              <a:t>30/9/2022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559A909-F007-454E-B280-232E7A96085C}"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B79D130-0C68-46C7-A5C3-5D5532F85E23}" type="datetimeFigureOut">
              <a:rPr lang="el-GR" smtClean="0"/>
              <a:pPr/>
              <a:t>30/9/2022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559A909-F007-454E-B280-232E7A96085C}"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B79D130-0C68-46C7-A5C3-5D5532F85E23}" type="datetimeFigureOut">
              <a:rPr lang="el-GR" smtClean="0"/>
              <a:pPr/>
              <a:t>30/9/2022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10566400" y="6416676"/>
            <a:ext cx="1016000" cy="365125"/>
          </a:xfrm>
        </p:spPr>
        <p:txBody>
          <a:bodyPr/>
          <a:lstStyle/>
          <a:p>
            <a:fld id="{1559A909-F007-454E-B280-232E7A96085C}"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8B79D130-0C68-46C7-A5C3-5D5532F85E23}" type="datetimeFigureOut">
              <a:rPr lang="el-GR" smtClean="0"/>
              <a:pPr/>
              <a:t>30/9/2022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559A909-F007-454E-B280-232E7A96085C}"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3050"/>
            <a:ext cx="109728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8B79D130-0C68-46C7-A5C3-5D5532F85E23}" type="datetimeFigureOut">
              <a:rPr lang="el-GR" smtClean="0"/>
              <a:pPr/>
              <a:t>30/9/2022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1559A909-F007-454E-B280-232E7A96085C}"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8B79D130-0C68-46C7-A5C3-5D5532F85E23}" type="datetimeFigureOut">
              <a:rPr lang="el-GR" smtClean="0"/>
              <a:pPr/>
              <a:t>30/9/2022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1559A909-F007-454E-B280-232E7A96085C}"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B79D130-0C68-46C7-A5C3-5D5532F85E23}" type="datetimeFigureOut">
              <a:rPr lang="el-GR" smtClean="0"/>
              <a:pPr/>
              <a:t>30/9/2022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1559A909-F007-454E-B280-232E7A96085C}"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8B79D130-0C68-46C7-A5C3-5D5532F85E23}" type="datetimeFigureOut">
              <a:rPr lang="el-GR" smtClean="0"/>
              <a:pPr/>
              <a:t>30/9/2022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559A909-F007-454E-B280-232E7A96085C}"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3 - Θέση κειμένου"/>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B79D130-0C68-46C7-A5C3-5D5532F85E23}" type="datetimeFigureOut">
              <a:rPr lang="el-GR" smtClean="0"/>
              <a:pPr/>
              <a:t>30/9/2022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559A909-F007-454E-B280-232E7A96085C}"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B79D130-0C68-46C7-A5C3-5D5532F85E23}" type="datetimeFigureOut">
              <a:rPr lang="el-GR" smtClean="0"/>
              <a:pPr/>
              <a:t>30/9/2022</a:t>
            </a:fld>
            <a:endParaRPr lang="el-GR"/>
          </a:p>
        </p:txBody>
      </p:sp>
      <p:sp>
        <p:nvSpPr>
          <p:cNvPr id="3" name="2 - Θέση υποσέλιδου"/>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l-GR"/>
          </a:p>
        </p:txBody>
      </p:sp>
      <p:sp>
        <p:nvSpPr>
          <p:cNvPr id="23" name="22 - Θέση αριθμού διαφάνειας"/>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559A909-F007-454E-B280-232E7A96085C}"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ay-project.eu/"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48986" y="713470"/>
            <a:ext cx="10948359" cy="963343"/>
          </a:xfrm>
        </p:spPr>
        <p:txBody>
          <a:bodyPr>
            <a:noAutofit/>
          </a:bodyPr>
          <a:lstStyle/>
          <a:p>
            <a:pPr algn="ctr"/>
            <a:r>
              <a:rPr lang="el-GR" sz="2800"/>
              <a:t>«</a:t>
            </a:r>
            <a:r>
              <a:rPr lang="el-GR" sz="3200" b="1" smtClean="0"/>
              <a:t>Ολ</a:t>
            </a:r>
            <a:r>
              <a:rPr lang="el-GR" sz="3200" smtClean="0"/>
              <a:t>ιστική</a:t>
            </a:r>
            <a:r>
              <a:rPr lang="el-GR" sz="3200" b="1" smtClean="0"/>
              <a:t> </a:t>
            </a:r>
            <a:r>
              <a:rPr lang="el-GR" sz="3200" b="1" dirty="0"/>
              <a:t>Προσέγγιση για Νέους με μεταναστευτικό υπόβαθρο</a:t>
            </a:r>
            <a:r>
              <a:rPr lang="el-GR" sz="3200" b="1" dirty="0" smtClean="0"/>
              <a:t>»</a:t>
            </a:r>
            <a:r>
              <a:rPr lang="en-US" sz="4000" b="1" dirty="0" smtClean="0"/>
              <a:t/>
            </a:r>
            <a:br>
              <a:rPr lang="en-US" sz="4000" b="1" dirty="0" smtClean="0"/>
            </a:br>
            <a:r>
              <a:rPr lang="en-US" sz="3200" b="1" dirty="0" smtClean="0"/>
              <a:t>ERASMUS+ WAY</a:t>
            </a:r>
            <a:endParaRPr lang="el-GR" sz="3200" b="1" dirty="0"/>
          </a:p>
        </p:txBody>
      </p:sp>
      <p:sp>
        <p:nvSpPr>
          <p:cNvPr id="3" name="Θέση περιεχομένου 2"/>
          <p:cNvSpPr>
            <a:spLocks noGrp="1"/>
          </p:cNvSpPr>
          <p:nvPr>
            <p:ph idx="1"/>
          </p:nvPr>
        </p:nvSpPr>
        <p:spPr/>
        <p:txBody>
          <a:bodyPr/>
          <a:lstStyle/>
          <a:p>
            <a:endParaRPr lang="el-GR" dirty="0" smtClean="0"/>
          </a:p>
          <a:p>
            <a:pPr algn="just"/>
            <a:r>
              <a:rPr lang="el-GR" b="1" dirty="0" smtClean="0"/>
              <a:t>Στο </a:t>
            </a:r>
            <a:r>
              <a:rPr lang="el-GR" b="1" dirty="0" err="1"/>
              <a:t>Silves</a:t>
            </a:r>
            <a:r>
              <a:rPr lang="el-GR" b="1" dirty="0"/>
              <a:t> της Πορτογαλίας στις 06-08 Σεπτεμβρίου </a:t>
            </a:r>
            <a:r>
              <a:rPr lang="el-GR" b="1" dirty="0" smtClean="0"/>
              <a:t>2022</a:t>
            </a:r>
          </a:p>
          <a:p>
            <a:pPr algn="just"/>
            <a:r>
              <a:rPr lang="el-GR" b="1" dirty="0"/>
              <a:t>π</a:t>
            </a:r>
            <a:r>
              <a:rPr lang="el-GR" b="1" dirty="0" smtClean="0"/>
              <a:t>ραγματοποιήθηκε</a:t>
            </a:r>
            <a:r>
              <a:rPr lang="en-US" b="1" dirty="0" smtClean="0"/>
              <a:t> </a:t>
            </a:r>
            <a:r>
              <a:rPr lang="el-GR" b="1" dirty="0"/>
              <a:t>Βραχυπρόθεσμη </a:t>
            </a:r>
            <a:r>
              <a:rPr lang="el-GR" b="1" dirty="0" smtClean="0"/>
              <a:t>Εκπαίδευση-συνάντηση με θέμα :</a:t>
            </a:r>
          </a:p>
          <a:p>
            <a:pPr algn="just"/>
            <a:r>
              <a:rPr lang="el-GR" b="1" u="sng" dirty="0" smtClean="0"/>
              <a:t>«Προαγωγή </a:t>
            </a:r>
            <a:r>
              <a:rPr lang="el-GR" b="1" u="sng" dirty="0"/>
              <a:t>της υγείας των μαθητών και του προσωπικού στην </a:t>
            </a:r>
            <a:r>
              <a:rPr lang="el-GR" b="1" u="sng" dirty="0" smtClean="0"/>
              <a:t>Εκπαίδευση»</a:t>
            </a:r>
          </a:p>
          <a:p>
            <a:pPr algn="just"/>
            <a:r>
              <a:rPr lang="el-GR" b="1" dirty="0"/>
              <a:t>περισσότεροι από εξήντα εκπαιδευτικοί και εκπαιδευτές από την Ισπανία, την Πορτογαλία, το Βέλγιο, την Ιταλία, την Ελλάδα και την Πολωνία συμμετείχαν στη συνάντηση.</a:t>
            </a:r>
          </a:p>
          <a:p>
            <a:pPr algn="just"/>
            <a:endParaRPr lang="el-GR" dirty="0"/>
          </a:p>
        </p:txBody>
      </p:sp>
    </p:spTree>
    <p:extLst>
      <p:ext uri="{BB962C8B-B14F-4D97-AF65-F5344CB8AC3E}">
        <p14:creationId xmlns:p14="http://schemas.microsoft.com/office/powerpoint/2010/main" val="21085161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23354" y="584198"/>
            <a:ext cx="8911687" cy="1037265"/>
          </a:xfrm>
        </p:spPr>
        <p:txBody>
          <a:bodyPr>
            <a:noAutofit/>
          </a:bodyPr>
          <a:lstStyle/>
          <a:p>
            <a:pPr algn="ctr"/>
            <a:r>
              <a:rPr lang="el-GR" sz="3200" b="1" u="sng" dirty="0" smtClean="0"/>
              <a:t>Εργαλείο </a:t>
            </a:r>
            <a:r>
              <a:rPr lang="el-GR" sz="3200" b="1" u="sng" dirty="0"/>
              <a:t>ταχείας αξιολόγησης </a:t>
            </a:r>
            <a:r>
              <a:rPr lang="en-US" sz="3200" b="1" u="sng" dirty="0" smtClean="0"/>
              <a:t>SHE</a:t>
            </a:r>
            <a:r>
              <a:rPr lang="el-GR" sz="3600" b="1" u="sng" dirty="0"/>
              <a:t/>
            </a:r>
            <a:br>
              <a:rPr lang="el-GR" sz="3600" b="1" u="sng" dirty="0"/>
            </a:br>
            <a:endParaRPr lang="el-GR" sz="3600" b="1" u="sng" dirty="0"/>
          </a:p>
        </p:txBody>
      </p:sp>
      <p:sp>
        <p:nvSpPr>
          <p:cNvPr id="3" name="Θέση περιεχομένου 2"/>
          <p:cNvSpPr>
            <a:spLocks noGrp="1"/>
          </p:cNvSpPr>
          <p:nvPr>
            <p:ph idx="1"/>
          </p:nvPr>
        </p:nvSpPr>
        <p:spPr>
          <a:xfrm>
            <a:off x="942127" y="1588803"/>
            <a:ext cx="8915400" cy="4681368"/>
          </a:xfrm>
        </p:spPr>
        <p:txBody>
          <a:bodyPr>
            <a:normAutofit fontScale="77500" lnSpcReduction="20000"/>
          </a:bodyPr>
          <a:lstStyle/>
          <a:p>
            <a:pPr algn="just"/>
            <a:r>
              <a:rPr lang="el-GR" sz="3600" dirty="0"/>
              <a:t>Το εργαλείο ταχείας αξιολόγησης SHE αποτελείται από μια σειρά ερωτήσεων που σχετίζονται με την προσέγγιση ολόκληρου του σχολείου. Η απάντηση στις ερωτήσεις μπορεί να σας βοηθήσει να προσδιορίσετε τι κάνει ήδη καλά το σχολείο σας, ποιοι τομείς χρειάζονται βελτίωση και σε τι θέλετε να εστιάσετε στο σχολείο σας που προάγει την </a:t>
            </a:r>
            <a:r>
              <a:rPr lang="el-GR" sz="3600" dirty="0" smtClean="0"/>
              <a:t>υγεία.</a:t>
            </a:r>
            <a:endParaRPr lang="el-GR" sz="3600" dirty="0"/>
          </a:p>
          <a:p>
            <a:pPr algn="just"/>
            <a:r>
              <a:rPr lang="el-GR" sz="3600" dirty="0" smtClean="0"/>
              <a:t>Για </a:t>
            </a:r>
            <a:r>
              <a:rPr lang="el-GR" sz="3600" dirty="0"/>
              <a:t>να γίνετε σχολείο που προάγει την υγεία, αξιολογείτε τις τρέχουσες πολιτικές και πρακτικές του σχολείου σας που σχετίζονται με την προαγωγή της υγείας για να προσδιορίσετε τις ανάγκες και τις προτεραιότητες της σχολικής σας κοινότητας.</a:t>
            </a:r>
          </a:p>
          <a:p>
            <a:endParaRPr lang="el-GR" dirty="0"/>
          </a:p>
          <a:p>
            <a:pPr marL="0" indent="0">
              <a:buNone/>
            </a:pPr>
            <a:endParaRPr lang="el-GR" dirty="0"/>
          </a:p>
          <a:p>
            <a:endParaRPr lang="el-GR" dirty="0"/>
          </a:p>
        </p:txBody>
      </p:sp>
    </p:spTree>
    <p:extLst>
      <p:ext uri="{BB962C8B-B14F-4D97-AF65-F5344CB8AC3E}">
        <p14:creationId xmlns:p14="http://schemas.microsoft.com/office/powerpoint/2010/main" val="39707805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4"/>
            <a:ext cx="10058400" cy="1220224"/>
          </a:xfrm>
        </p:spPr>
        <p:txBody>
          <a:bodyPr>
            <a:normAutofit/>
          </a:bodyPr>
          <a:lstStyle/>
          <a:p>
            <a:pPr algn="ctr"/>
            <a:r>
              <a:rPr lang="el-GR" sz="3200" b="1" dirty="0" smtClean="0"/>
              <a:t>Εργαλείο </a:t>
            </a:r>
            <a:r>
              <a:rPr lang="el-GR" sz="3200" b="1" dirty="0"/>
              <a:t>ταχείας αξιολόγησης </a:t>
            </a:r>
            <a:r>
              <a:rPr lang="en-US" sz="3200" b="1" dirty="0"/>
              <a:t>SHE </a:t>
            </a:r>
            <a:endParaRPr lang="el-GR" sz="3200" b="1" dirty="0"/>
          </a:p>
        </p:txBody>
      </p:sp>
      <p:sp>
        <p:nvSpPr>
          <p:cNvPr id="3" name="Θέση περιεχομένου 2"/>
          <p:cNvSpPr>
            <a:spLocks noGrp="1"/>
          </p:cNvSpPr>
          <p:nvPr>
            <p:ph idx="1"/>
          </p:nvPr>
        </p:nvSpPr>
        <p:spPr>
          <a:xfrm>
            <a:off x="838200" y="1751162"/>
            <a:ext cx="10515600" cy="4537495"/>
          </a:xfrm>
        </p:spPr>
        <p:txBody>
          <a:bodyPr>
            <a:normAutofit fontScale="92500" lnSpcReduction="20000"/>
          </a:bodyPr>
          <a:lstStyle/>
          <a:p>
            <a:pPr algn="just"/>
            <a:r>
              <a:rPr lang="el-GR" sz="3000" dirty="0"/>
              <a:t>Κάθε ερώτηση πρέπει να προσεγγιστεί με δύο τρόπους:</a:t>
            </a:r>
          </a:p>
          <a:p>
            <a:pPr algn="just"/>
            <a:r>
              <a:rPr lang="el-GR" sz="3000" dirty="0"/>
              <a:t>1. Τρέχουσα:</a:t>
            </a:r>
          </a:p>
          <a:p>
            <a:pPr marL="0" indent="0" algn="just">
              <a:buNone/>
            </a:pPr>
            <a:r>
              <a:rPr lang="el-GR" sz="3000" dirty="0"/>
              <a:t>η τρέχουσα κατάσταση του σχολείου σε κλίμακα τριών σημείων, 1 = δεν υπάρχει. 2 = εν μέρει στη θέση του· 3 = πλήρως στη θέση του. Δείτε τις αριστερές στήλες στο εργαλείο αξιολόγησης με την ένδειξη τρέχουσα.</a:t>
            </a:r>
          </a:p>
          <a:p>
            <a:pPr algn="just"/>
            <a:r>
              <a:rPr lang="el-GR" sz="3000" dirty="0"/>
              <a:t>2. Προτεραιότητα:</a:t>
            </a:r>
          </a:p>
          <a:p>
            <a:pPr marL="0" indent="0" algn="just">
              <a:buNone/>
            </a:pPr>
            <a:r>
              <a:rPr lang="el-GR" sz="3000" dirty="0"/>
              <a:t>η σχολική κοινότητα δίνει στο ερώτημα σε κλίμακα τριών σημείων, 1 = χαμηλή/καθόλου προτεραιότητα. 2 = μεσαία προτεραιότητα· 3 = υψηλή προτεραιότητα. Δείτε τις δεξιές στήλες στο εργαλείο αξιολόγησης με την ένδειξη Προτεραιότητα</a:t>
            </a:r>
            <a:r>
              <a:rPr lang="el-GR" dirty="0"/>
              <a:t>.</a:t>
            </a:r>
          </a:p>
          <a:p>
            <a:endParaRPr lang="el-GR" dirty="0"/>
          </a:p>
        </p:txBody>
      </p:sp>
    </p:spTree>
    <p:extLst>
      <p:ext uri="{BB962C8B-B14F-4D97-AF65-F5344CB8AC3E}">
        <p14:creationId xmlns:p14="http://schemas.microsoft.com/office/powerpoint/2010/main" val="12319215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3200" b="1" dirty="0"/>
              <a:t>εργαλείο ταχείας αξιολόγησης </a:t>
            </a:r>
            <a:r>
              <a:rPr lang="en-US" sz="3200" b="1" dirty="0"/>
              <a:t>SHE </a:t>
            </a:r>
            <a:endParaRPr lang="el-GR" sz="3200" b="1" dirty="0"/>
          </a:p>
        </p:txBody>
      </p:sp>
      <p:sp>
        <p:nvSpPr>
          <p:cNvPr id="3" name="Θέση περιεχομένου 2"/>
          <p:cNvSpPr>
            <a:spLocks noGrp="1"/>
          </p:cNvSpPr>
          <p:nvPr>
            <p:ph idx="1"/>
          </p:nvPr>
        </p:nvSpPr>
        <p:spPr>
          <a:xfrm>
            <a:off x="484517" y="1955021"/>
            <a:ext cx="10515600" cy="4351338"/>
          </a:xfrm>
        </p:spPr>
        <p:txBody>
          <a:bodyPr/>
          <a:lstStyle/>
          <a:p>
            <a:pPr marL="0" indent="0">
              <a:buNone/>
            </a:pPr>
            <a:r>
              <a:rPr lang="el-GR" dirty="0" smtClean="0"/>
              <a:t>Ερωτήσεις για :</a:t>
            </a:r>
          </a:p>
          <a:p>
            <a:pPr>
              <a:buFont typeface="Wingdings" panose="05000000000000000000" pitchFamily="2" charset="2"/>
              <a:buChar char="Ø"/>
            </a:pPr>
            <a:r>
              <a:rPr lang="el-GR" dirty="0" smtClean="0"/>
              <a:t>Προσανατολισμός σχολείου</a:t>
            </a:r>
            <a:endParaRPr lang="el-GR" dirty="0"/>
          </a:p>
          <a:p>
            <a:pPr>
              <a:buFont typeface="Wingdings" panose="05000000000000000000" pitchFamily="2" charset="2"/>
              <a:buChar char="Ø"/>
            </a:pPr>
            <a:r>
              <a:rPr lang="el-GR" dirty="0"/>
              <a:t>Σχολικό φυσικό περιβάλλον</a:t>
            </a:r>
          </a:p>
          <a:p>
            <a:pPr>
              <a:buFont typeface="Wingdings" panose="05000000000000000000" pitchFamily="2" charset="2"/>
              <a:buChar char="Ø"/>
            </a:pPr>
            <a:r>
              <a:rPr lang="el-GR" dirty="0"/>
              <a:t>Σχολικό κοινωνικό </a:t>
            </a:r>
            <a:r>
              <a:rPr lang="el-GR" dirty="0" smtClean="0"/>
              <a:t>περιβάλλον</a:t>
            </a:r>
          </a:p>
          <a:p>
            <a:pPr>
              <a:buFont typeface="Wingdings" panose="05000000000000000000" pitchFamily="2" charset="2"/>
              <a:buChar char="Ø"/>
            </a:pPr>
            <a:r>
              <a:rPr lang="el-GR" dirty="0" smtClean="0"/>
              <a:t>Αρχές – πολιτική του σχολείου</a:t>
            </a:r>
            <a:endParaRPr lang="el-GR" dirty="0"/>
          </a:p>
          <a:p>
            <a:pPr>
              <a:buFont typeface="Wingdings" panose="05000000000000000000" pitchFamily="2" charset="2"/>
              <a:buChar char="Ø"/>
            </a:pPr>
            <a:r>
              <a:rPr lang="el-GR" dirty="0"/>
              <a:t>επικοινωνία με κοινότητες</a:t>
            </a:r>
          </a:p>
          <a:p>
            <a:pPr>
              <a:buFont typeface="Wingdings" panose="05000000000000000000" pitchFamily="2" charset="2"/>
              <a:buChar char="Ø"/>
            </a:pPr>
            <a:r>
              <a:rPr lang="el-GR" dirty="0" smtClean="0"/>
              <a:t>Υγιές προσωπικό του σχολείου</a:t>
            </a:r>
            <a:endParaRPr lang="el-GR" dirty="0"/>
          </a:p>
          <a:p>
            <a:endParaRPr lang="el-GR" dirty="0"/>
          </a:p>
        </p:txBody>
      </p:sp>
      <p:pic>
        <p:nvPicPr>
          <p:cNvPr id="4" name="Εικόνα 3"/>
          <p:cNvPicPr>
            <a:picLocks noChangeAspect="1"/>
          </p:cNvPicPr>
          <p:nvPr/>
        </p:nvPicPr>
        <p:blipFill>
          <a:blip r:embed="rId2"/>
          <a:stretch>
            <a:fillRect/>
          </a:stretch>
        </p:blipFill>
        <p:spPr>
          <a:xfrm>
            <a:off x="6823052" y="1754612"/>
            <a:ext cx="3566469" cy="3987130"/>
          </a:xfrm>
          <a:prstGeom prst="rect">
            <a:avLst/>
          </a:prstGeom>
        </p:spPr>
      </p:pic>
    </p:spTree>
    <p:extLst>
      <p:ext uri="{BB962C8B-B14F-4D97-AF65-F5344CB8AC3E}">
        <p14:creationId xmlns:p14="http://schemas.microsoft.com/office/powerpoint/2010/main" val="17459835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b="1" dirty="0" smtClean="0"/>
              <a:t>ΣΧΟΛΙΚΟ ΦΥΣΙΚΟ ΠΕΡΙΒΑΛΛΟΝ</a:t>
            </a:r>
            <a:endParaRPr lang="el-GR" sz="3600" dirty="0"/>
          </a:p>
        </p:txBody>
      </p:sp>
      <p:pic>
        <p:nvPicPr>
          <p:cNvPr id="4" name="Θέση περιεχομένου 3"/>
          <p:cNvPicPr>
            <a:picLocks noGrp="1" noChangeAspect="1"/>
          </p:cNvPicPr>
          <p:nvPr>
            <p:ph idx="1"/>
          </p:nvPr>
        </p:nvPicPr>
        <p:blipFill>
          <a:blip r:embed="rId2"/>
          <a:stretch>
            <a:fillRect/>
          </a:stretch>
        </p:blipFill>
        <p:spPr>
          <a:xfrm>
            <a:off x="838200" y="1762654"/>
            <a:ext cx="3018600" cy="2251667"/>
          </a:xfrm>
          <a:prstGeom prst="rect">
            <a:avLst/>
          </a:prstGeom>
        </p:spPr>
      </p:pic>
      <p:pic>
        <p:nvPicPr>
          <p:cNvPr id="5" name="Εικόνα 4"/>
          <p:cNvPicPr>
            <a:picLocks noChangeAspect="1"/>
          </p:cNvPicPr>
          <p:nvPr/>
        </p:nvPicPr>
        <p:blipFill>
          <a:blip r:embed="rId3"/>
          <a:stretch>
            <a:fillRect/>
          </a:stretch>
        </p:blipFill>
        <p:spPr>
          <a:xfrm>
            <a:off x="8137080" y="1849040"/>
            <a:ext cx="3018600" cy="2251667"/>
          </a:xfrm>
          <a:prstGeom prst="rect">
            <a:avLst/>
          </a:prstGeom>
        </p:spPr>
      </p:pic>
      <p:pic>
        <p:nvPicPr>
          <p:cNvPr id="6" name="Εικόνα 5"/>
          <p:cNvPicPr>
            <a:picLocks noChangeAspect="1"/>
          </p:cNvPicPr>
          <p:nvPr/>
        </p:nvPicPr>
        <p:blipFill>
          <a:blip r:embed="rId4"/>
          <a:stretch>
            <a:fillRect/>
          </a:stretch>
        </p:blipFill>
        <p:spPr>
          <a:xfrm>
            <a:off x="3925020" y="4100707"/>
            <a:ext cx="4212061" cy="2090833"/>
          </a:xfrm>
          <a:prstGeom prst="rect">
            <a:avLst/>
          </a:prstGeom>
        </p:spPr>
      </p:pic>
      <p:pic>
        <p:nvPicPr>
          <p:cNvPr id="7" name="Εικόνα 6"/>
          <p:cNvPicPr>
            <a:picLocks noChangeAspect="1"/>
          </p:cNvPicPr>
          <p:nvPr/>
        </p:nvPicPr>
        <p:blipFill>
          <a:blip r:embed="rId5"/>
          <a:stretch>
            <a:fillRect/>
          </a:stretch>
        </p:blipFill>
        <p:spPr>
          <a:xfrm>
            <a:off x="4694041" y="1762654"/>
            <a:ext cx="2862700" cy="2251667"/>
          </a:xfrm>
          <a:prstGeom prst="rect">
            <a:avLst/>
          </a:prstGeom>
        </p:spPr>
      </p:pic>
    </p:spTree>
    <p:extLst>
      <p:ext uri="{BB962C8B-B14F-4D97-AF65-F5344CB8AC3E}">
        <p14:creationId xmlns:p14="http://schemas.microsoft.com/office/powerpoint/2010/main" val="25710512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ΣΧΟΛΙΚΟ ΚΟΙΝΩΝΙΚΟ ΠΕΡΙΒΑΛΛΟΝ</a:t>
            </a:r>
            <a:endParaRPr lang="en-US" sz="3600" dirty="0"/>
          </a:p>
        </p:txBody>
      </p:sp>
      <p:sp>
        <p:nvSpPr>
          <p:cNvPr id="3" name="Content Placeholder 2"/>
          <p:cNvSpPr>
            <a:spLocks noGrp="1"/>
          </p:cNvSpPr>
          <p:nvPr>
            <p:ph idx="1"/>
          </p:nvPr>
        </p:nvSpPr>
        <p:spPr/>
        <p:txBody>
          <a:bodyPr/>
          <a:lstStyle/>
          <a:p>
            <a:pPr algn="just"/>
            <a:r>
              <a:rPr lang="el-GR" dirty="0" smtClean="0"/>
              <a:t>ΣΧΕΣΕΙΣ ΜΑΘΗΤΩΝ ΜΕΤΑΞΥ ΤΟΥΣ</a:t>
            </a:r>
          </a:p>
          <a:p>
            <a:pPr algn="just"/>
            <a:r>
              <a:rPr lang="el-GR" dirty="0" smtClean="0"/>
              <a:t>ΣΧΕΣΕΙΣ ΜΑΘΗΤΩΝ – ΕΚΠΑΙΔΕΥΤΙΚΩΝ</a:t>
            </a:r>
          </a:p>
          <a:p>
            <a:pPr algn="just"/>
            <a:r>
              <a:rPr lang="el-GR" dirty="0" smtClean="0"/>
              <a:t>ΣΧΕΣΕΙΣ ΜΕΤΑΞΥ ΤΟΥ ΠΡΟΣΩΠΙΚΟΥ ΤΟΥ ΣΧΟΛΕΙΟΥ</a:t>
            </a:r>
          </a:p>
          <a:p>
            <a:pPr algn="just"/>
            <a:r>
              <a:rPr lang="el-GR" dirty="0" smtClean="0"/>
              <a:t>ΣΧΕΣΕΙΣ ΜΕ ΤΟΥΣ ΓΟΝΕΙΣ</a:t>
            </a:r>
            <a:endParaRPr lang="en-US" dirty="0"/>
          </a:p>
        </p:txBody>
      </p:sp>
    </p:spTree>
    <p:extLst>
      <p:ext uri="{BB962C8B-B14F-4D97-AF65-F5344CB8AC3E}">
        <p14:creationId xmlns:p14="http://schemas.microsoft.com/office/powerpoint/2010/main" val="2284453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3200" b="1" dirty="0"/>
              <a:t>Σχολικές πολιτικές</a:t>
            </a:r>
          </a:p>
        </p:txBody>
      </p:sp>
      <p:sp>
        <p:nvSpPr>
          <p:cNvPr id="3" name="Θέση περιεχομένου 2"/>
          <p:cNvSpPr>
            <a:spLocks noGrp="1"/>
          </p:cNvSpPr>
          <p:nvPr>
            <p:ph idx="1"/>
          </p:nvPr>
        </p:nvSpPr>
        <p:spPr/>
        <p:txBody>
          <a:bodyPr/>
          <a:lstStyle/>
          <a:p>
            <a:pPr>
              <a:buFont typeface="Wingdings" panose="05000000000000000000" pitchFamily="2" charset="2"/>
              <a:buChar char="§"/>
            </a:pPr>
            <a:r>
              <a:rPr lang="el-GR" dirty="0" smtClean="0"/>
              <a:t>Αποτελούν πρακτικές </a:t>
            </a:r>
            <a:r>
              <a:rPr lang="el-GR" dirty="0"/>
              <a:t>που έχουν σχεδιαστεί για την προώθηση της υγείας </a:t>
            </a:r>
            <a:r>
              <a:rPr lang="el-GR" dirty="0" smtClean="0"/>
              <a:t>και  ευεξίας</a:t>
            </a:r>
            <a:endParaRPr lang="el-GR" dirty="0"/>
          </a:p>
          <a:p>
            <a:pPr>
              <a:buFont typeface="Wingdings" panose="05000000000000000000" pitchFamily="2" charset="2"/>
              <a:buChar char="§"/>
            </a:pPr>
            <a:r>
              <a:rPr lang="el-GR" dirty="0" smtClean="0"/>
              <a:t>Είναι έγγραφα-αρχεία που αφορούν την οργάνωση ολόκληρης της δομής της σχολικής κοινότητας</a:t>
            </a:r>
          </a:p>
          <a:p>
            <a:pPr>
              <a:buFont typeface="Wingdings" panose="05000000000000000000" pitchFamily="2" charset="2"/>
              <a:buChar char="§"/>
            </a:pPr>
            <a:r>
              <a:rPr lang="el-GR" dirty="0" smtClean="0"/>
              <a:t>μπορεί </a:t>
            </a:r>
            <a:r>
              <a:rPr lang="el-GR" dirty="0"/>
              <a:t>να </a:t>
            </a:r>
            <a:r>
              <a:rPr lang="el-GR" dirty="0" smtClean="0"/>
              <a:t>αφορούν την ατομική υγιεινή, διατροφή, άσκηση μαθητών /εκπαιδευτικών αλλά και του λοιπού προσωπικού</a:t>
            </a:r>
          </a:p>
          <a:p>
            <a:pPr>
              <a:buFont typeface="Wingdings" panose="05000000000000000000" pitchFamily="2" charset="2"/>
              <a:buChar char="§"/>
            </a:pPr>
            <a:r>
              <a:rPr lang="el-GR" dirty="0" err="1" smtClean="0"/>
              <a:t>Π.χ</a:t>
            </a:r>
            <a:r>
              <a:rPr lang="el-GR" dirty="0" smtClean="0"/>
              <a:t> υγιεινά τρόφιμα στο κυλικείο, τρόποι </a:t>
            </a:r>
            <a:r>
              <a:rPr lang="el-GR" dirty="0"/>
              <a:t>πρόληψης ή </a:t>
            </a:r>
            <a:r>
              <a:rPr lang="el-GR" dirty="0" smtClean="0"/>
              <a:t>αντιμετώπισης  σχολικού εκφοβισμού</a:t>
            </a:r>
            <a:endParaRPr lang="el-GR" dirty="0"/>
          </a:p>
          <a:p>
            <a:pPr marL="0" indent="0">
              <a:buNone/>
            </a:pPr>
            <a:endParaRPr lang="el-GR" dirty="0" smtClean="0"/>
          </a:p>
          <a:p>
            <a:pPr marL="0" indent="0">
              <a:buNone/>
            </a:pPr>
            <a:endParaRPr lang="el-GR" dirty="0"/>
          </a:p>
        </p:txBody>
      </p:sp>
    </p:spTree>
    <p:extLst>
      <p:ext uri="{BB962C8B-B14F-4D97-AF65-F5344CB8AC3E}">
        <p14:creationId xmlns:p14="http://schemas.microsoft.com/office/powerpoint/2010/main" val="32334294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smtClean="0"/>
              <a:t>ΠΟΛΙΤΙΚΗ ΤΟΥ ΣΧΟΛΕΙΟΥ ΠΟΥ ΠΡΟΑΓΕΙ ΤΗΝ ΥΓΕΙΑ</a:t>
            </a:r>
            <a:endParaRPr lang="en-US" sz="3600" dirty="0"/>
          </a:p>
        </p:txBody>
      </p:sp>
      <p:sp>
        <p:nvSpPr>
          <p:cNvPr id="3" name="Content Placeholder 2"/>
          <p:cNvSpPr>
            <a:spLocks noGrp="1"/>
          </p:cNvSpPr>
          <p:nvPr>
            <p:ph idx="1"/>
          </p:nvPr>
        </p:nvSpPr>
        <p:spPr/>
        <p:txBody>
          <a:bodyPr/>
          <a:lstStyle/>
          <a:p>
            <a:r>
              <a:rPr lang="el-GR" dirty="0"/>
              <a:t>Αναπτύξτε πολιτικές για πολλά ζητήματα (π.χ. </a:t>
            </a:r>
            <a:r>
              <a:rPr lang="el-GR" dirty="0" smtClean="0"/>
              <a:t>εκφοβισμός και </a:t>
            </a:r>
            <a:r>
              <a:rPr lang="el-GR" dirty="0"/>
              <a:t>διαδικτυακός εκφοβισμός, χρήση ουσιών, </a:t>
            </a:r>
            <a:r>
              <a:rPr lang="el-GR" dirty="0" smtClean="0"/>
              <a:t>εξ αποστάσεως διδασκαλία)</a:t>
            </a:r>
          </a:p>
          <a:p>
            <a:r>
              <a:rPr lang="el-GR" dirty="0"/>
              <a:t>Εξετάστε την άποψη των μαθητών σχετικά με τις </a:t>
            </a:r>
            <a:r>
              <a:rPr lang="el-GR" dirty="0" smtClean="0"/>
              <a:t> </a:t>
            </a:r>
            <a:r>
              <a:rPr lang="el-GR" dirty="0"/>
              <a:t>ανάγκες </a:t>
            </a:r>
            <a:r>
              <a:rPr lang="el-GR" dirty="0" smtClean="0"/>
              <a:t>τους</a:t>
            </a:r>
          </a:p>
          <a:p>
            <a:r>
              <a:rPr lang="el-GR" dirty="0"/>
              <a:t>Αναπτύξτε και εφαρμόστε αυτές τις πολιτικές </a:t>
            </a:r>
            <a:r>
              <a:rPr lang="el-GR" dirty="0" smtClean="0"/>
              <a:t>με συμμετοχικές </a:t>
            </a:r>
            <a:r>
              <a:rPr lang="el-GR" dirty="0"/>
              <a:t>διαδικασίες, </a:t>
            </a:r>
            <a:r>
              <a:rPr lang="el-GR" dirty="0" smtClean="0"/>
              <a:t>όπου </a:t>
            </a:r>
            <a:r>
              <a:rPr lang="el-GR" dirty="0" err="1" smtClean="0"/>
              <a:t>αλληλεπιδρούν</a:t>
            </a:r>
            <a:r>
              <a:rPr lang="el-GR" dirty="0" smtClean="0"/>
              <a:t> μαθητές</a:t>
            </a:r>
            <a:r>
              <a:rPr lang="el-GR" dirty="0"/>
              <a:t>, </a:t>
            </a:r>
            <a:r>
              <a:rPr lang="el-GR" dirty="0" smtClean="0"/>
              <a:t>σχολείο -προσωπικό </a:t>
            </a:r>
            <a:r>
              <a:rPr lang="el-GR" dirty="0"/>
              <a:t>και γονείς</a:t>
            </a:r>
            <a:endParaRPr lang="el-GR" dirty="0" smtClean="0"/>
          </a:p>
          <a:p>
            <a:endParaRPr lang="en-US" dirty="0"/>
          </a:p>
        </p:txBody>
      </p:sp>
    </p:spTree>
    <p:extLst>
      <p:ext uri="{BB962C8B-B14F-4D97-AF65-F5344CB8AC3E}">
        <p14:creationId xmlns:p14="http://schemas.microsoft.com/office/powerpoint/2010/main" val="255086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Σύνδεση εργαλείου με την σχολική κοινότητα</a:t>
            </a:r>
            <a:endParaRPr lang="el-GR" sz="3200" dirty="0"/>
          </a:p>
        </p:txBody>
      </p:sp>
      <p:sp>
        <p:nvSpPr>
          <p:cNvPr id="3" name="2 - Θέση περιεχομένου"/>
          <p:cNvSpPr>
            <a:spLocks noGrp="1"/>
          </p:cNvSpPr>
          <p:nvPr>
            <p:ph idx="1"/>
          </p:nvPr>
        </p:nvSpPr>
        <p:spPr/>
        <p:txBody>
          <a:bodyPr/>
          <a:lstStyle/>
          <a:p>
            <a:pPr lvl="0" algn="just"/>
            <a:r>
              <a:rPr lang="el-GR" dirty="0" smtClean="0"/>
              <a:t>Αναγνωρίζει ότι όλες οι πτυχές του σχολείου μπορούν να επηρεάσουν την  υγεία των μαθητών</a:t>
            </a:r>
          </a:p>
          <a:p>
            <a:pPr lvl="0" algn="just"/>
            <a:r>
              <a:rPr lang="el-GR" dirty="0" smtClean="0"/>
              <a:t> Στοχεύει στην προώθηση ατομικών και οργανωτικών αλλαγών</a:t>
            </a:r>
          </a:p>
          <a:p>
            <a:pPr lvl="0" algn="just"/>
            <a:r>
              <a:rPr lang="el-GR" dirty="0" smtClean="0"/>
              <a:t> Αναγνωρίζει ότι η μάθηση και η υγεία συνδέονται στενά</a:t>
            </a:r>
          </a:p>
          <a:p>
            <a:pPr lvl="0" algn="just"/>
            <a:r>
              <a:rPr lang="el-GR" dirty="0" smtClean="0"/>
              <a:t>Παρέχει ειδική αγωγή και προαγωγή της υγείας</a:t>
            </a:r>
          </a:p>
          <a:p>
            <a:pPr lvl="0" algn="just"/>
            <a:r>
              <a:rPr lang="el-GR" dirty="0" smtClean="0"/>
              <a:t>προγράμματα/παρεμβάσεις και υπηρεσίες</a:t>
            </a:r>
          </a:p>
          <a:p>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5"/>
            <a:ext cx="10058400" cy="1033239"/>
          </a:xfrm>
        </p:spPr>
        <p:txBody>
          <a:bodyPr>
            <a:normAutofit/>
          </a:bodyPr>
          <a:lstStyle/>
          <a:p>
            <a:pPr algn="ctr"/>
            <a:r>
              <a:rPr lang="el-GR" sz="3200" b="1" dirty="0"/>
              <a:t>Συνεργασίες υπηρεσιών υγείας: παραδείγματα</a:t>
            </a:r>
          </a:p>
        </p:txBody>
      </p:sp>
      <p:sp>
        <p:nvSpPr>
          <p:cNvPr id="3" name="Θέση περιεχομένου 2"/>
          <p:cNvSpPr>
            <a:spLocks noGrp="1"/>
          </p:cNvSpPr>
          <p:nvPr>
            <p:ph idx="1"/>
          </p:nvPr>
        </p:nvSpPr>
        <p:spPr/>
        <p:txBody>
          <a:bodyPr>
            <a:noAutofit/>
          </a:bodyPr>
          <a:lstStyle/>
          <a:p>
            <a:pPr algn="just"/>
            <a:r>
              <a:rPr lang="el-GR" dirty="0"/>
              <a:t>Συνεργασία με υπηρεσίες υγείας για την </a:t>
            </a:r>
            <a:r>
              <a:rPr lang="el-GR" dirty="0" smtClean="0"/>
              <a:t>υγεία προγράμματα </a:t>
            </a:r>
            <a:r>
              <a:rPr lang="el-GR" dirty="0"/>
              <a:t>προώθησης: εκπαίδευση, υλικό κ.λπ.</a:t>
            </a:r>
          </a:p>
          <a:p>
            <a:pPr algn="just"/>
            <a:r>
              <a:rPr lang="el-GR" dirty="0" smtClean="0"/>
              <a:t>Συνεργασία </a:t>
            </a:r>
            <a:r>
              <a:rPr lang="el-GR" dirty="0"/>
              <a:t>με υπηρεσίες υγείας για </a:t>
            </a:r>
            <a:r>
              <a:rPr lang="el-GR" dirty="0" smtClean="0"/>
              <a:t>ανάγκη αναλύσεις</a:t>
            </a:r>
            <a:endParaRPr lang="el-GR" dirty="0"/>
          </a:p>
          <a:p>
            <a:pPr algn="just"/>
            <a:r>
              <a:rPr lang="el-GR" dirty="0" smtClean="0"/>
              <a:t> </a:t>
            </a:r>
            <a:r>
              <a:rPr lang="el-GR" dirty="0"/>
              <a:t>Συνεργασία με σχολικούς ψυχολόγους</a:t>
            </a:r>
          </a:p>
          <a:p>
            <a:pPr algn="just"/>
            <a:r>
              <a:rPr lang="el-GR" dirty="0" smtClean="0"/>
              <a:t>Προσαρμογή </a:t>
            </a:r>
            <a:r>
              <a:rPr lang="el-GR" dirty="0"/>
              <a:t>έργων που απευθύνονται σε μαθητές </a:t>
            </a:r>
            <a:r>
              <a:rPr lang="el-GR" dirty="0" smtClean="0"/>
              <a:t>με ειδικές </a:t>
            </a:r>
            <a:r>
              <a:rPr lang="el-GR" dirty="0"/>
              <a:t>ανάγκες</a:t>
            </a:r>
          </a:p>
          <a:p>
            <a:pPr algn="just"/>
            <a:r>
              <a:rPr lang="el-GR" dirty="0" smtClean="0"/>
              <a:t> </a:t>
            </a:r>
            <a:r>
              <a:rPr lang="el-GR" dirty="0"/>
              <a:t>Κοινός προγραμματισμός σχολικών υπηρεσιών </a:t>
            </a:r>
            <a:r>
              <a:rPr lang="el-GR" dirty="0" smtClean="0"/>
              <a:t>υγείας, μονοπάτια </a:t>
            </a:r>
            <a:r>
              <a:rPr lang="el-GR" dirty="0"/>
              <a:t>φροντίδας/υποστήριξης</a:t>
            </a:r>
          </a:p>
          <a:p>
            <a:pPr algn="just"/>
            <a:endParaRPr lang="el-GR" dirty="0"/>
          </a:p>
        </p:txBody>
      </p:sp>
    </p:spTree>
    <p:extLst>
      <p:ext uri="{BB962C8B-B14F-4D97-AF65-F5344CB8AC3E}">
        <p14:creationId xmlns:p14="http://schemas.microsoft.com/office/powerpoint/2010/main" val="22428391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3200" b="1" dirty="0"/>
              <a:t>Σύνδεσμοι </a:t>
            </a:r>
            <a:r>
              <a:rPr lang="el-GR" sz="3200" b="1" dirty="0" smtClean="0"/>
              <a:t>με κοινότητα: </a:t>
            </a:r>
            <a:r>
              <a:rPr lang="el-GR" sz="3200" b="1" dirty="0"/>
              <a:t>παραδείγματα</a:t>
            </a:r>
          </a:p>
        </p:txBody>
      </p:sp>
      <p:sp>
        <p:nvSpPr>
          <p:cNvPr id="3" name="Θέση περιεχομένου 2"/>
          <p:cNvSpPr>
            <a:spLocks noGrp="1"/>
          </p:cNvSpPr>
          <p:nvPr>
            <p:ph idx="1"/>
          </p:nvPr>
        </p:nvSpPr>
        <p:spPr/>
        <p:txBody>
          <a:bodyPr/>
          <a:lstStyle/>
          <a:p>
            <a:pPr>
              <a:buFont typeface="Wingdings" panose="05000000000000000000" pitchFamily="2" charset="2"/>
              <a:buChar char="§"/>
            </a:pPr>
            <a:r>
              <a:rPr lang="el-GR" dirty="0"/>
              <a:t>Συνάντηση με οικογένειες </a:t>
            </a:r>
            <a:r>
              <a:rPr lang="el-GR" dirty="0" smtClean="0"/>
              <a:t> και κοινωνικές </a:t>
            </a:r>
            <a:r>
              <a:rPr lang="el-GR" dirty="0"/>
              <a:t>υπηρεσίες</a:t>
            </a:r>
          </a:p>
          <a:p>
            <a:pPr>
              <a:buFont typeface="Wingdings" panose="05000000000000000000" pitchFamily="2" charset="2"/>
              <a:buChar char="§"/>
            </a:pPr>
            <a:r>
              <a:rPr lang="el-GR" dirty="0" smtClean="0"/>
              <a:t> </a:t>
            </a:r>
            <a:r>
              <a:rPr lang="el-GR" dirty="0"/>
              <a:t>Εκπαίδευση </a:t>
            </a:r>
            <a:r>
              <a:rPr lang="el-GR" dirty="0" smtClean="0"/>
              <a:t>για </a:t>
            </a:r>
            <a:r>
              <a:rPr lang="el-GR" dirty="0"/>
              <a:t>την υποστήριξη ευάλωτων μαθητών</a:t>
            </a:r>
          </a:p>
          <a:p>
            <a:pPr>
              <a:buFont typeface="Wingdings" panose="05000000000000000000" pitchFamily="2" charset="2"/>
              <a:buChar char="§"/>
            </a:pPr>
            <a:r>
              <a:rPr lang="el-GR" dirty="0"/>
              <a:t>Δραστηριότητες εκτός σχολείου με παιδιά που κινδυνεύουν </a:t>
            </a:r>
            <a:r>
              <a:rPr lang="el-GR" dirty="0" smtClean="0"/>
              <a:t>να εγκαταλείψουν το σχολείο</a:t>
            </a:r>
            <a:endParaRPr lang="el-GR" dirty="0"/>
          </a:p>
          <a:p>
            <a:pPr>
              <a:buFont typeface="Wingdings" panose="05000000000000000000" pitchFamily="2" charset="2"/>
              <a:buChar char="§"/>
            </a:pPr>
            <a:r>
              <a:rPr lang="el-GR" dirty="0" smtClean="0"/>
              <a:t>Οι </a:t>
            </a:r>
            <a:r>
              <a:rPr lang="en-US" dirty="0" smtClean="0"/>
              <a:t>WHO </a:t>
            </a:r>
            <a:r>
              <a:rPr lang="en-US" dirty="0"/>
              <a:t>and </a:t>
            </a:r>
            <a:r>
              <a:rPr lang="en-US" dirty="0" smtClean="0"/>
              <a:t>UNESCO</a:t>
            </a:r>
            <a:r>
              <a:rPr lang="el-GR" dirty="0" smtClean="0"/>
              <a:t> έχουν ξεκινήσει την </a:t>
            </a:r>
            <a:r>
              <a:rPr lang="el-GR" dirty="0"/>
              <a:t>πρωτοβουλία «κάνοντας </a:t>
            </a:r>
            <a:r>
              <a:rPr lang="el-GR" dirty="0" smtClean="0"/>
              <a:t>κάθε σχολείο ένα σχολείο προαγωγής </a:t>
            </a:r>
            <a:r>
              <a:rPr lang="el-GR" dirty="0"/>
              <a:t>της </a:t>
            </a:r>
            <a:r>
              <a:rPr lang="el-GR" dirty="0" smtClean="0"/>
              <a:t>υγείας </a:t>
            </a:r>
          </a:p>
        </p:txBody>
      </p:sp>
    </p:spTree>
    <p:extLst>
      <p:ext uri="{BB962C8B-B14F-4D97-AF65-F5344CB8AC3E}">
        <p14:creationId xmlns:p14="http://schemas.microsoft.com/office/powerpoint/2010/main" val="5215991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b="1" dirty="0"/>
              <a:t>Πορτογαλία </a:t>
            </a:r>
            <a:r>
              <a:rPr lang="en-US" b="1" dirty="0" err="1"/>
              <a:t>Silves</a:t>
            </a:r>
            <a:r>
              <a:rPr lang="en-US" b="1" dirty="0"/>
              <a:t> </a:t>
            </a:r>
            <a:r>
              <a:rPr lang="en-US" b="1" dirty="0">
                <a:solidFill>
                  <a:schemeClr val="tx1">
                    <a:lumMod val="95000"/>
                  </a:schemeClr>
                </a:solidFill>
              </a:rPr>
              <a:t>ERASMUS</a:t>
            </a:r>
            <a:r>
              <a:rPr lang="en-US" b="1" dirty="0"/>
              <a:t>+ WAY</a:t>
            </a:r>
            <a:endParaRPr lang="el-GR" b="1" dirty="0"/>
          </a:p>
        </p:txBody>
      </p:sp>
      <p:sp>
        <p:nvSpPr>
          <p:cNvPr id="3" name="Θέση περιεχομένου 2"/>
          <p:cNvSpPr>
            <a:spLocks noGrp="1"/>
          </p:cNvSpPr>
          <p:nvPr>
            <p:ph idx="1"/>
          </p:nvPr>
        </p:nvSpPr>
        <p:spPr/>
        <p:txBody>
          <a:bodyPr>
            <a:normAutofit lnSpcReduction="10000"/>
          </a:bodyPr>
          <a:lstStyle/>
          <a:p>
            <a:pPr algn="just"/>
            <a:r>
              <a:rPr lang="el-GR" sz="2400" b="1" u="sng" dirty="0">
                <a:solidFill>
                  <a:schemeClr val="tx1"/>
                </a:solidFill>
              </a:rPr>
              <a:t>Σκοπός της συνάντησης:</a:t>
            </a:r>
          </a:p>
          <a:p>
            <a:pPr lvl="0" algn="just"/>
            <a:r>
              <a:rPr lang="el-GR" dirty="0" smtClean="0"/>
              <a:t> </a:t>
            </a:r>
            <a:r>
              <a:rPr lang="el-GR" dirty="0"/>
              <a:t>η προαγωγή της υγείας των μαθητών και των εκπαιδευτικών μέσω των σχολικών μονάδων ως απαραίτητο συστατικό της εκπαιδευτικής διαδικασίας, προκειμένου να μειωθούν οι σχολικές διαρροές. </a:t>
            </a:r>
          </a:p>
          <a:p>
            <a:pPr lvl="0" algn="just"/>
            <a:r>
              <a:rPr lang="el-GR" dirty="0"/>
              <a:t>Ιδιαίτερη μνεία έγινε στους μαθητές που προέρχονται από οικογένειες μεταναστών.</a:t>
            </a:r>
          </a:p>
          <a:p>
            <a:pPr lvl="0" algn="just"/>
            <a:r>
              <a:rPr lang="el-GR" dirty="0"/>
              <a:t>Μέσα από </a:t>
            </a:r>
            <a:r>
              <a:rPr lang="el-GR" dirty="0" err="1" smtClean="0"/>
              <a:t>διαδραστικές</a:t>
            </a:r>
            <a:r>
              <a:rPr lang="el-GR" dirty="0" smtClean="0"/>
              <a:t> </a:t>
            </a:r>
            <a:r>
              <a:rPr lang="el-GR" dirty="0"/>
              <a:t>και βιωματικές δραστηριότητες, οι εκπαιδευόμενοι συμμετείχαν σε τριήμερη εκπαίδευση στο παραπάνω αντικείμενο, προκειμένου να μεταφέρουν τις συγκεκριμένες γνώσεις και πρακτικές στις σχολικές τους μονάδες και να αναδιοργανώσουν τις προσεγγίσεις τους στο συγκεκριμένο πεδίο.</a:t>
            </a:r>
          </a:p>
          <a:p>
            <a:pPr algn="just"/>
            <a:endParaRPr lang="el-GR" dirty="0"/>
          </a:p>
        </p:txBody>
      </p:sp>
    </p:spTree>
    <p:extLst>
      <p:ext uri="{BB962C8B-B14F-4D97-AF65-F5344CB8AC3E}">
        <p14:creationId xmlns:p14="http://schemas.microsoft.com/office/powerpoint/2010/main" val="39103406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dirty="0" smtClean="0"/>
              <a:t>Σύνδεση εργαλείου με την σχολική κοινότητα</a:t>
            </a:r>
            <a:endParaRPr lang="el-GR" sz="3200" dirty="0"/>
          </a:p>
        </p:txBody>
      </p:sp>
      <p:sp>
        <p:nvSpPr>
          <p:cNvPr id="3" name="Θέση περιεχομένου 2"/>
          <p:cNvSpPr>
            <a:spLocks noGrp="1"/>
          </p:cNvSpPr>
          <p:nvPr>
            <p:ph idx="1"/>
          </p:nvPr>
        </p:nvSpPr>
        <p:spPr/>
        <p:txBody>
          <a:bodyPr/>
          <a:lstStyle/>
          <a:p>
            <a:r>
              <a:rPr lang="el-GR" dirty="0"/>
              <a:t>Τα σχολεία που προάγουν την υγεία δημιουργούν καλύτερη </a:t>
            </a:r>
            <a:r>
              <a:rPr lang="el-GR" dirty="0" smtClean="0"/>
              <a:t>διδασκαλία</a:t>
            </a:r>
            <a:r>
              <a:rPr lang="en-US" dirty="0" smtClean="0"/>
              <a:t>, </a:t>
            </a:r>
            <a:r>
              <a:rPr lang="el-GR" dirty="0" smtClean="0"/>
              <a:t> μαθησιακές </a:t>
            </a:r>
            <a:r>
              <a:rPr lang="el-GR" dirty="0"/>
              <a:t>διαδικασίες και αποτελέσματα</a:t>
            </a:r>
            <a:r>
              <a:rPr lang="el-GR" dirty="0" smtClean="0"/>
              <a:t>.</a:t>
            </a:r>
            <a:endParaRPr lang="en-US" dirty="0" smtClean="0"/>
          </a:p>
          <a:p>
            <a:r>
              <a:rPr lang="el-GR" dirty="0" smtClean="0"/>
              <a:t>Οι </a:t>
            </a:r>
            <a:r>
              <a:rPr lang="el-GR" dirty="0"/>
              <a:t>υγιείς μαθητές </a:t>
            </a:r>
            <a:r>
              <a:rPr lang="el-GR" dirty="0" smtClean="0"/>
              <a:t>μαθαίνουν</a:t>
            </a:r>
            <a:r>
              <a:rPr lang="en-US" dirty="0" smtClean="0"/>
              <a:t> </a:t>
            </a:r>
            <a:r>
              <a:rPr lang="el-GR" dirty="0" smtClean="0"/>
              <a:t>καλύτερα</a:t>
            </a:r>
            <a:endParaRPr lang="en-US" dirty="0" smtClean="0"/>
          </a:p>
          <a:p>
            <a:r>
              <a:rPr lang="el-GR" dirty="0" smtClean="0"/>
              <a:t>Το </a:t>
            </a:r>
            <a:r>
              <a:rPr lang="el-GR" dirty="0"/>
              <a:t>υγιές προσωπικό λειτουργεί καλύτερα</a:t>
            </a:r>
            <a:r>
              <a:rPr lang="el-GR" dirty="0" smtClean="0"/>
              <a:t>.</a:t>
            </a:r>
            <a:endParaRPr lang="en-US" dirty="0" smtClean="0"/>
          </a:p>
          <a:p>
            <a:r>
              <a:rPr lang="el-GR" dirty="0"/>
              <a:t>Τα σχολεία θεωρούνται ως ενεργοί παράγοντες </a:t>
            </a:r>
            <a:r>
              <a:rPr lang="el-GR" dirty="0" smtClean="0"/>
              <a:t>για</a:t>
            </a:r>
            <a:r>
              <a:rPr lang="en-US" dirty="0" smtClean="0"/>
              <a:t> </a:t>
            </a:r>
            <a:r>
              <a:rPr lang="el-GR" dirty="0"/>
              <a:t>α</a:t>
            </a:r>
            <a:r>
              <a:rPr lang="el-GR" dirty="0" smtClean="0"/>
              <a:t>νάπτυξη της κοινότητας.</a:t>
            </a:r>
          </a:p>
          <a:p>
            <a:pPr marL="137160" indent="0">
              <a:buNone/>
            </a:pPr>
            <a:endParaRPr lang="el-GR" dirty="0"/>
          </a:p>
          <a:p>
            <a:endParaRPr lang="el-GR" dirty="0"/>
          </a:p>
          <a:p>
            <a:endParaRPr lang="el-GR" dirty="0"/>
          </a:p>
        </p:txBody>
      </p:sp>
    </p:spTree>
    <p:extLst>
      <p:ext uri="{BB962C8B-B14F-4D97-AF65-F5344CB8AC3E}">
        <p14:creationId xmlns:p14="http://schemas.microsoft.com/office/powerpoint/2010/main" val="26594908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a:t>Πορτογαλία </a:t>
            </a:r>
            <a:r>
              <a:rPr lang="en-US" b="1" dirty="0" err="1"/>
              <a:t>Silves</a:t>
            </a:r>
            <a:r>
              <a:rPr lang="en-US" b="1" dirty="0"/>
              <a:t> </a:t>
            </a:r>
            <a:r>
              <a:rPr lang="en-US" b="1" dirty="0">
                <a:solidFill>
                  <a:schemeClr val="tx1">
                    <a:lumMod val="95000"/>
                  </a:schemeClr>
                </a:solidFill>
              </a:rPr>
              <a:t>ERASMUS</a:t>
            </a:r>
            <a:r>
              <a:rPr lang="en-US" b="1" dirty="0"/>
              <a:t>+ WAY</a:t>
            </a:r>
            <a:endParaRPr lang="en-US" dirty="0"/>
          </a:p>
        </p:txBody>
      </p:sp>
      <p:sp>
        <p:nvSpPr>
          <p:cNvPr id="3" name="Content Placeholder 2"/>
          <p:cNvSpPr>
            <a:spLocks noGrp="1"/>
          </p:cNvSpPr>
          <p:nvPr>
            <p:ph idx="1"/>
          </p:nvPr>
        </p:nvSpPr>
        <p:spPr/>
        <p:txBody>
          <a:bodyPr/>
          <a:lstStyle/>
          <a:p>
            <a:pPr lvl="0" algn="just"/>
            <a:r>
              <a:rPr lang="el-GR" dirty="0"/>
              <a:t>Το πρόγραμμα ολοκληρώθηκε με την παρουσίαση της ιστοσελίδας του έργου καθώς και με την αξιολόγηση της εκπαιδευτικής συνάντησης</a:t>
            </a:r>
            <a:r>
              <a:rPr lang="el-GR" dirty="0" smtClean="0"/>
              <a:t>. </a:t>
            </a:r>
            <a:r>
              <a:rPr lang="en-US" dirty="0" smtClean="0">
                <a:hlinkClick r:id="rId2"/>
              </a:rPr>
              <a:t>https://way-project.eu/</a:t>
            </a:r>
            <a:endParaRPr lang="en-US" dirty="0"/>
          </a:p>
          <a:p>
            <a:pPr algn="just"/>
            <a:r>
              <a:rPr lang="en-US" dirty="0" smtClean="0"/>
              <a:t>O</a:t>
            </a:r>
            <a:r>
              <a:rPr lang="el-GR" dirty="0" smtClean="0"/>
              <a:t>ι συμμετέχοντες στο τέλος πρότειναν τρόπους με τους οποίους μπορούν να βελτιώσουν και να προωθήσουν την υγεία μέσω του σχολείου.</a:t>
            </a:r>
          </a:p>
          <a:p>
            <a:pPr lvl="0" algn="just"/>
            <a:r>
              <a:rPr lang="el-GR" dirty="0" smtClean="0"/>
              <a:t>Οι </a:t>
            </a:r>
            <a:r>
              <a:rPr lang="el-GR" dirty="0"/>
              <a:t>επικεφαλής των συμμετεχόντων οργανισμών ανανέωσαν το ραντεβού τους για την Ιταλία, σε μια διεθνή συνάντηση για τη διάδοση (</a:t>
            </a:r>
            <a:r>
              <a:rPr lang="el-GR" dirty="0" err="1"/>
              <a:t>Multiplier</a:t>
            </a:r>
            <a:r>
              <a:rPr lang="el-GR" dirty="0"/>
              <a:t> </a:t>
            </a:r>
            <a:r>
              <a:rPr lang="el-GR" dirty="0" err="1"/>
              <a:t>Event</a:t>
            </a:r>
            <a:r>
              <a:rPr lang="el-GR" dirty="0"/>
              <a:t>) των αποτελεσμάτων του έργου WAY με περισσότερους από εκατό καλεσμένους.</a:t>
            </a:r>
            <a:endParaRPr lang="en-US" dirty="0"/>
          </a:p>
          <a:p>
            <a:endParaRPr lang="en-US" dirty="0"/>
          </a:p>
        </p:txBody>
      </p:sp>
    </p:spTree>
    <p:extLst>
      <p:ext uri="{BB962C8B-B14F-4D97-AF65-F5344CB8AC3E}">
        <p14:creationId xmlns:p14="http://schemas.microsoft.com/office/powerpoint/2010/main" val="27805250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n-US" sz="3200" b="1" dirty="0" smtClean="0"/>
              <a:t>A</a:t>
            </a:r>
            <a:r>
              <a:rPr lang="el-GR" sz="3200" b="1" dirty="0" err="1" smtClean="0"/>
              <a:t>ναμενόμενα</a:t>
            </a:r>
            <a:r>
              <a:rPr lang="el-GR" sz="3200" b="1" dirty="0" smtClean="0"/>
              <a:t> </a:t>
            </a:r>
            <a:r>
              <a:rPr lang="el-GR" sz="3200" b="1" dirty="0"/>
              <a:t>αποτελέσματα</a:t>
            </a:r>
          </a:p>
        </p:txBody>
      </p:sp>
      <p:sp>
        <p:nvSpPr>
          <p:cNvPr id="3" name="Θέση περιεχομένου 2"/>
          <p:cNvSpPr>
            <a:spLocks noGrp="1"/>
          </p:cNvSpPr>
          <p:nvPr>
            <p:ph idx="1"/>
          </p:nvPr>
        </p:nvSpPr>
        <p:spPr/>
        <p:txBody>
          <a:bodyPr>
            <a:normAutofit/>
          </a:bodyPr>
          <a:lstStyle/>
          <a:p>
            <a:pPr marL="0" lvl="0" indent="0" algn="just">
              <a:buNone/>
            </a:pPr>
            <a:r>
              <a:rPr lang="en-US" dirty="0" smtClean="0"/>
              <a:t>1o </a:t>
            </a:r>
            <a:r>
              <a:rPr lang="el-GR" dirty="0"/>
              <a:t>Τ</a:t>
            </a:r>
            <a:r>
              <a:rPr lang="el-GR" dirty="0" smtClean="0"/>
              <a:t>ο </a:t>
            </a:r>
            <a:r>
              <a:rPr lang="el-GR" dirty="0"/>
              <a:t>έργο WAY θα έχει συμβάλει στην προώθηση της κοινωνικής ένταξης των ατόμων που προέρχονται από μεταναστευτικό και χαμηλό κοινωνικοοικονομικό υπόβαθρο και έχει συμβάλει στη μείωση της πρόωρης εγκατάλειψης του σχολείου για τους μαθητές μεταναστευτικής καταγωγής.</a:t>
            </a:r>
          </a:p>
          <a:p>
            <a:pPr marL="0" lvl="0" indent="0" algn="just">
              <a:buNone/>
            </a:pPr>
            <a:r>
              <a:rPr lang="en-US" dirty="0" smtClean="0"/>
              <a:t>2o </a:t>
            </a:r>
            <a:r>
              <a:rPr lang="el-GR" dirty="0" smtClean="0"/>
              <a:t>Το </a:t>
            </a:r>
            <a:r>
              <a:rPr lang="el-GR" dirty="0"/>
              <a:t>έργο WAY θα έχει υποστηρίξει 60 εκπαιδευτικούς, εκπαιδευτές, εργαζόμενους στον τομέα της νεολαίας στην ανάπτυξη των ικανοτήτων της προσέγγισης ολόκληρου του σχολείου.</a:t>
            </a:r>
          </a:p>
          <a:p>
            <a:pPr algn="just"/>
            <a:endParaRPr lang="el-GR" sz="2600" dirty="0">
              <a:solidFill>
                <a:prstClr val="black"/>
              </a:solidFill>
            </a:endParaRPr>
          </a:p>
        </p:txBody>
      </p:sp>
    </p:spTree>
    <p:extLst>
      <p:ext uri="{BB962C8B-B14F-4D97-AF65-F5344CB8AC3E}">
        <p14:creationId xmlns:p14="http://schemas.microsoft.com/office/powerpoint/2010/main" val="39897088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Πρόταση από το 2</a:t>
            </a:r>
            <a:r>
              <a:rPr lang="el-GR" baseline="30000" dirty="0" smtClean="0"/>
              <a:t>ο</a:t>
            </a:r>
            <a:r>
              <a:rPr lang="el-GR" dirty="0" smtClean="0"/>
              <a:t> ΕΠΑΛ</a:t>
            </a:r>
            <a:endParaRPr lang="el-GR" dirty="0"/>
          </a:p>
        </p:txBody>
      </p:sp>
      <p:sp>
        <p:nvSpPr>
          <p:cNvPr id="3" name="2 - Θέση περιεχομένου"/>
          <p:cNvSpPr>
            <a:spLocks noGrp="1"/>
          </p:cNvSpPr>
          <p:nvPr>
            <p:ph idx="1"/>
          </p:nvPr>
        </p:nvSpPr>
        <p:spPr/>
        <p:txBody>
          <a:bodyPr/>
          <a:lstStyle/>
          <a:p>
            <a:pPr algn="just">
              <a:buFont typeface="Wingdings" panose="05000000000000000000" pitchFamily="2" charset="2"/>
              <a:buChar char="Ø"/>
            </a:pPr>
            <a:r>
              <a:rPr lang="el-GR" sz="3200" dirty="0" smtClean="0"/>
              <a:t>Δημιουργία ενός οδηγού – εγχειριδίου με κανόνες υγιεινής που αφορούν το προσωπικό του σχολείου μας ( μαθητές – εκπαιδευτικούς)</a:t>
            </a:r>
          </a:p>
          <a:p>
            <a:pPr algn="just">
              <a:buFont typeface="Wingdings" panose="05000000000000000000" pitchFamily="2" charset="2"/>
              <a:buChar char="Ø"/>
            </a:pPr>
            <a:r>
              <a:rPr lang="el-GR" sz="3200" dirty="0" smtClean="0"/>
              <a:t>Σήμανση σε διάφορα σημεία του χώρου του σχολείου που έχουν σχέση με κανόνες υγιεινής -ασφάλειας</a:t>
            </a:r>
          </a:p>
          <a:p>
            <a:pPr>
              <a:buNone/>
            </a:pPr>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Silves</a:t>
            </a:r>
            <a:r>
              <a:rPr lang="en-US" dirty="0" smtClean="0"/>
              <a:t> - </a:t>
            </a:r>
            <a:r>
              <a:rPr lang="en-US" dirty="0" err="1" smtClean="0"/>
              <a:t>algarve</a:t>
            </a:r>
            <a:endParaRPr lang="en-US" dirty="0"/>
          </a:p>
        </p:txBody>
      </p:sp>
      <p:pic>
        <p:nvPicPr>
          <p:cNvPr id="1026" name="Picture 2" descr="upload.wikimedia.org/wikipedia/commons/thumb/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56983" y="1600200"/>
            <a:ext cx="6278033" cy="4708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678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Silves</a:t>
            </a:r>
            <a:r>
              <a:rPr lang="en-US" dirty="0"/>
              <a:t> - </a:t>
            </a:r>
            <a:r>
              <a:rPr lang="en-US" dirty="0" err="1"/>
              <a:t>algarve</a:t>
            </a:r>
            <a:endParaRPr lang="en-US" dirty="0"/>
          </a:p>
        </p:txBody>
      </p:sp>
      <p:pic>
        <p:nvPicPr>
          <p:cNvPr id="2050" name="Picture 2" descr="Silves, Portugal; a tourism guide for 202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00375" y="1811337"/>
            <a:ext cx="61912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298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Silves</a:t>
            </a:r>
            <a:r>
              <a:rPr lang="en-US" dirty="0"/>
              <a:t> - </a:t>
            </a:r>
            <a:r>
              <a:rPr lang="en-US" dirty="0" err="1"/>
              <a:t>algarve</a:t>
            </a:r>
            <a:endParaRPr lang="en-US" dirty="0"/>
          </a:p>
        </p:txBody>
      </p:sp>
      <p:pic>
        <p:nvPicPr>
          <p:cNvPr id="3076" name="Picture 4" descr="Silves - Casas do Barlavent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79659" y="1600200"/>
            <a:ext cx="7232682" cy="4708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099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3200" b="1" dirty="0"/>
              <a:t>ΕΠΙΣΚΕΨΕΙΣ</a:t>
            </a:r>
          </a:p>
        </p:txBody>
      </p:sp>
      <p:sp>
        <p:nvSpPr>
          <p:cNvPr id="3" name="Θέση περιεχομένου 2"/>
          <p:cNvSpPr>
            <a:spLocks noGrp="1"/>
          </p:cNvSpPr>
          <p:nvPr>
            <p:ph idx="1"/>
          </p:nvPr>
        </p:nvSpPr>
        <p:spPr/>
        <p:txBody>
          <a:bodyPr/>
          <a:lstStyle/>
          <a:p>
            <a:pPr algn="just"/>
            <a:endParaRPr lang="en-US" dirty="0" smtClean="0"/>
          </a:p>
          <a:p>
            <a:pPr algn="just"/>
            <a:r>
              <a:rPr lang="el-GR" dirty="0" smtClean="0"/>
              <a:t> </a:t>
            </a:r>
            <a:r>
              <a:rPr lang="el-GR" dirty="0"/>
              <a:t>Στο δημαρχείο της πόλης  του </a:t>
            </a:r>
            <a:r>
              <a:rPr lang="el-GR" dirty="0" err="1"/>
              <a:t>Σίλβες</a:t>
            </a:r>
            <a:r>
              <a:rPr lang="el-GR" dirty="0"/>
              <a:t> </a:t>
            </a:r>
            <a:r>
              <a:rPr lang="el-GR" dirty="0" smtClean="0"/>
              <a:t>, συναντηθήκαμε </a:t>
            </a:r>
            <a:r>
              <a:rPr lang="el-GR" dirty="0"/>
              <a:t>με την </a:t>
            </a:r>
            <a:r>
              <a:rPr lang="el-GR" dirty="0" smtClean="0"/>
              <a:t>Δήμαρχο,</a:t>
            </a:r>
          </a:p>
          <a:p>
            <a:pPr algn="just"/>
            <a:endParaRPr lang="el-GR" dirty="0" smtClean="0"/>
          </a:p>
          <a:p>
            <a:pPr algn="just"/>
            <a:r>
              <a:rPr lang="el-GR" dirty="0"/>
              <a:t>ξενάγηση στο μουσείο </a:t>
            </a:r>
            <a:r>
              <a:rPr lang="el-GR" dirty="0" smtClean="0"/>
              <a:t> καθώς και στο </a:t>
            </a:r>
            <a:r>
              <a:rPr lang="el-GR" dirty="0"/>
              <a:t>κάστρο της πόλης.</a:t>
            </a:r>
          </a:p>
          <a:p>
            <a:pPr marL="0" indent="0" algn="just">
              <a:buNone/>
            </a:pPr>
            <a:r>
              <a:rPr lang="el-GR" dirty="0"/>
              <a:t> </a:t>
            </a:r>
          </a:p>
          <a:p>
            <a:endParaRPr lang="el-GR" dirty="0"/>
          </a:p>
        </p:txBody>
      </p:sp>
    </p:spTree>
    <p:extLst>
      <p:ext uri="{BB962C8B-B14F-4D97-AF65-F5344CB8AC3E}">
        <p14:creationId xmlns:p14="http://schemas.microsoft.com/office/powerpoint/2010/main" val="8658123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παιδαγωγική ομάδα </a:t>
            </a:r>
            <a:endParaRPr lang="el-GR" dirty="0"/>
          </a:p>
        </p:txBody>
      </p:sp>
      <p:sp>
        <p:nvSpPr>
          <p:cNvPr id="3" name="Content Placeholder 2"/>
          <p:cNvSpPr>
            <a:spLocks noGrp="1"/>
          </p:cNvSpPr>
          <p:nvPr>
            <p:ph idx="1"/>
          </p:nvPr>
        </p:nvSpPr>
        <p:spPr/>
        <p:txBody>
          <a:bodyPr/>
          <a:lstStyle/>
          <a:p>
            <a:r>
              <a:rPr lang="el-GR" smtClean="0"/>
              <a:t>*Σιδηρόπουλος </a:t>
            </a:r>
            <a:r>
              <a:rPr lang="el-GR" dirty="0" smtClean="0"/>
              <a:t>Δημήτριος  ΠΕ86 (Συντονιστής)</a:t>
            </a:r>
          </a:p>
          <a:p>
            <a:r>
              <a:rPr lang="el-GR" dirty="0" smtClean="0"/>
              <a:t>*</a:t>
            </a:r>
            <a:r>
              <a:rPr lang="el-GR" dirty="0" err="1" smtClean="0"/>
              <a:t>Αγγέλης</a:t>
            </a:r>
            <a:r>
              <a:rPr lang="el-GR" dirty="0" smtClean="0"/>
              <a:t> Κων/νος ΠΕ88.01</a:t>
            </a:r>
          </a:p>
          <a:p>
            <a:r>
              <a:rPr lang="el-GR" dirty="0" smtClean="0"/>
              <a:t>*</a:t>
            </a:r>
            <a:r>
              <a:rPr lang="el-GR" dirty="0" err="1" smtClean="0"/>
              <a:t>Δουλγεράκη</a:t>
            </a:r>
            <a:r>
              <a:rPr lang="el-GR" dirty="0" smtClean="0"/>
              <a:t> </a:t>
            </a:r>
            <a:r>
              <a:rPr lang="el-GR" dirty="0" err="1" smtClean="0"/>
              <a:t>Χρυσοβαλάντου</a:t>
            </a:r>
            <a:r>
              <a:rPr lang="el-GR" dirty="0" smtClean="0"/>
              <a:t> ΠΕ88.04</a:t>
            </a:r>
          </a:p>
          <a:p>
            <a:r>
              <a:rPr lang="el-GR" dirty="0" smtClean="0"/>
              <a:t>*Καμπερίδης Χάρης ΠΕ86</a:t>
            </a:r>
          </a:p>
          <a:p>
            <a:r>
              <a:rPr lang="el-GR" dirty="0" smtClean="0"/>
              <a:t>*Παπαγεωργίου Αγγελική ΠΕ87.02</a:t>
            </a:r>
          </a:p>
          <a:p>
            <a:endParaRPr lang="en-US" dirty="0"/>
          </a:p>
        </p:txBody>
      </p:sp>
    </p:spTree>
    <p:extLst>
      <p:ext uri="{BB962C8B-B14F-4D97-AF65-F5344CB8AC3E}">
        <p14:creationId xmlns:p14="http://schemas.microsoft.com/office/powerpoint/2010/main" val="26497685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4"/>
            <a:ext cx="10058400" cy="739940"/>
          </a:xfrm>
        </p:spPr>
        <p:txBody>
          <a:bodyPr>
            <a:normAutofit/>
          </a:bodyPr>
          <a:lstStyle/>
          <a:p>
            <a:pPr algn="ctr"/>
            <a:r>
              <a:rPr lang="en-US" b="1" dirty="0" smtClean="0"/>
              <a:t>ESCOLA SCONDARIA DE SILVES</a:t>
            </a:r>
            <a:endParaRPr lang="el-GR" b="1" dirty="0"/>
          </a:p>
        </p:txBody>
      </p:sp>
      <p:pic>
        <p:nvPicPr>
          <p:cNvPr id="4" name="Θέση περιεχομένου 3"/>
          <p:cNvPicPr>
            <a:picLocks noGrp="1" noChangeAspect="1"/>
          </p:cNvPicPr>
          <p:nvPr>
            <p:ph idx="1"/>
          </p:nvPr>
        </p:nvPicPr>
        <p:blipFill>
          <a:blip r:embed="rId2"/>
          <a:stretch>
            <a:fillRect/>
          </a:stretch>
        </p:blipFill>
        <p:spPr>
          <a:xfrm>
            <a:off x="1682153" y="1737360"/>
            <a:ext cx="7781025" cy="4520331"/>
          </a:xfrm>
          <a:prstGeom prst="rect">
            <a:avLst/>
          </a:prstGeom>
        </p:spPr>
      </p:pic>
    </p:spTree>
    <p:extLst>
      <p:ext uri="{BB962C8B-B14F-4D97-AF65-F5344CB8AC3E}">
        <p14:creationId xmlns:p14="http://schemas.microsoft.com/office/powerpoint/2010/main" val="30102729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3200" b="1" dirty="0"/>
              <a:t>Πορτογαλία </a:t>
            </a:r>
            <a:r>
              <a:rPr lang="en-US" sz="3200" b="1" dirty="0" err="1"/>
              <a:t>Silves</a:t>
            </a:r>
            <a:r>
              <a:rPr lang="en-US" sz="3200" b="1" dirty="0"/>
              <a:t> </a:t>
            </a:r>
            <a:r>
              <a:rPr lang="en-US" sz="3200" b="1" dirty="0">
                <a:solidFill>
                  <a:schemeClr val="tx1">
                    <a:lumMod val="95000"/>
                  </a:schemeClr>
                </a:solidFill>
              </a:rPr>
              <a:t>ERASMUS</a:t>
            </a:r>
            <a:r>
              <a:rPr lang="en-US" sz="3200" b="1" dirty="0"/>
              <a:t>+ WAY</a:t>
            </a:r>
            <a:endParaRPr lang="el-GR" sz="3200" b="1" dirty="0"/>
          </a:p>
        </p:txBody>
      </p:sp>
      <p:sp>
        <p:nvSpPr>
          <p:cNvPr id="3" name="Θέση περιεχομένου 2"/>
          <p:cNvSpPr>
            <a:spLocks noGrp="1"/>
          </p:cNvSpPr>
          <p:nvPr>
            <p:ph idx="1"/>
          </p:nvPr>
        </p:nvSpPr>
        <p:spPr/>
        <p:txBody>
          <a:bodyPr>
            <a:normAutofit fontScale="92500" lnSpcReduction="10000"/>
          </a:bodyPr>
          <a:lstStyle/>
          <a:p>
            <a:pPr marL="0" indent="0" algn="just">
              <a:buNone/>
            </a:pPr>
            <a:r>
              <a:rPr lang="el-GR" b="1" u="sng" dirty="0" smtClean="0"/>
              <a:t>1</a:t>
            </a:r>
            <a:r>
              <a:rPr lang="el-GR" b="1" u="sng" baseline="30000" dirty="0" smtClean="0"/>
              <a:t>Η</a:t>
            </a:r>
            <a:r>
              <a:rPr lang="el-GR" b="1" u="sng" dirty="0" smtClean="0"/>
              <a:t> ΜΕΡΑ:</a:t>
            </a:r>
            <a:endParaRPr lang="el-GR" dirty="0"/>
          </a:p>
          <a:p>
            <a:pPr lvl="0" algn="just"/>
            <a:r>
              <a:rPr lang="el-GR" dirty="0"/>
              <a:t>Υ</a:t>
            </a:r>
            <a:r>
              <a:rPr lang="el-GR" dirty="0" smtClean="0"/>
              <a:t>ποδοχή </a:t>
            </a:r>
            <a:r>
              <a:rPr lang="el-GR" dirty="0"/>
              <a:t>των συμμετεχόντων από τον Διευθυντή της σχολικής μονάδας </a:t>
            </a:r>
            <a:r>
              <a:rPr lang="el-GR" dirty="0" err="1"/>
              <a:t>Agrupamento</a:t>
            </a:r>
            <a:r>
              <a:rPr lang="el-GR" dirty="0"/>
              <a:t> </a:t>
            </a:r>
            <a:r>
              <a:rPr lang="el-GR" dirty="0" err="1"/>
              <a:t>Escolas</a:t>
            </a:r>
            <a:r>
              <a:rPr lang="el-GR" dirty="0"/>
              <a:t> </a:t>
            </a:r>
            <a:r>
              <a:rPr lang="el-GR" dirty="0" err="1" smtClean="0"/>
              <a:t>Silves</a:t>
            </a:r>
            <a:r>
              <a:rPr lang="el-GR" dirty="0" smtClean="0"/>
              <a:t> </a:t>
            </a:r>
            <a:r>
              <a:rPr lang="el-GR" dirty="0"/>
              <a:t>κ. </a:t>
            </a:r>
            <a:r>
              <a:rPr lang="el-GR" dirty="0" err="1"/>
              <a:t>Antonio</a:t>
            </a:r>
            <a:r>
              <a:rPr lang="el-GR" dirty="0"/>
              <a:t> </a:t>
            </a:r>
            <a:r>
              <a:rPr lang="el-GR" dirty="0" err="1" smtClean="0"/>
              <a:t>Martins</a:t>
            </a:r>
            <a:endParaRPr lang="el-GR" dirty="0"/>
          </a:p>
          <a:p>
            <a:pPr lvl="0" algn="just"/>
            <a:r>
              <a:rPr lang="el-GR" dirty="0" smtClean="0"/>
              <a:t> </a:t>
            </a:r>
            <a:r>
              <a:rPr lang="el-GR" dirty="0"/>
              <a:t>παρουσίαση της τριήμερης ατζέντας από τον συντονιστή του έργου </a:t>
            </a:r>
            <a:r>
              <a:rPr lang="el-GR" dirty="0" err="1"/>
              <a:t>Gabriele</a:t>
            </a:r>
            <a:r>
              <a:rPr lang="el-GR" dirty="0"/>
              <a:t> </a:t>
            </a:r>
            <a:r>
              <a:rPr lang="el-GR" dirty="0" err="1"/>
              <a:t>Sospiro</a:t>
            </a:r>
            <a:endParaRPr lang="el-GR" dirty="0"/>
          </a:p>
          <a:p>
            <a:pPr lvl="0" algn="just"/>
            <a:r>
              <a:rPr lang="el-GR" dirty="0" smtClean="0"/>
              <a:t>παρουσίαση </a:t>
            </a:r>
            <a:r>
              <a:rPr lang="el-GR" dirty="0"/>
              <a:t>όλων των συμμετεχουσών χωρών και των </a:t>
            </a:r>
            <a:r>
              <a:rPr lang="el-GR" dirty="0" smtClean="0"/>
              <a:t>δράσεων </a:t>
            </a:r>
            <a:r>
              <a:rPr lang="el-GR" dirty="0"/>
              <a:t>τους.</a:t>
            </a:r>
          </a:p>
          <a:p>
            <a:pPr lvl="0" algn="just"/>
            <a:r>
              <a:rPr lang="el-GR" dirty="0" smtClean="0"/>
              <a:t>Παρουσίαση του εκπαιδευτικού συστήματος από την ομάδα της Πορτογαλίας, ξενάγηση στους χώρους ( εργαστήρια, αίθουσες </a:t>
            </a:r>
            <a:r>
              <a:rPr lang="el-GR" dirty="0" err="1" smtClean="0"/>
              <a:t>κλπ</a:t>
            </a:r>
            <a:r>
              <a:rPr lang="el-GR" dirty="0" smtClean="0"/>
              <a:t>)</a:t>
            </a:r>
            <a:endParaRPr lang="el-GR" dirty="0"/>
          </a:p>
          <a:p>
            <a:pPr lvl="0" algn="just"/>
            <a:r>
              <a:rPr lang="el-GR" dirty="0" smtClean="0"/>
              <a:t>περιγραφή </a:t>
            </a:r>
            <a:r>
              <a:rPr lang="el-GR" dirty="0"/>
              <a:t>του έργου και των στόχων του (</a:t>
            </a:r>
            <a:r>
              <a:rPr lang="el-GR" dirty="0" err="1"/>
              <a:t>Gabriele</a:t>
            </a:r>
            <a:r>
              <a:rPr lang="el-GR" dirty="0"/>
              <a:t> </a:t>
            </a:r>
            <a:r>
              <a:rPr lang="el-GR" dirty="0" err="1"/>
              <a:t>Sospiro</a:t>
            </a:r>
            <a:r>
              <a:rPr lang="el-GR" dirty="0"/>
              <a:t>) καθώς και η ανάλυση απαιτήσεων-αναγκών (</a:t>
            </a:r>
            <a:r>
              <a:rPr lang="el-GR" dirty="0" err="1"/>
              <a:t>Vittorio</a:t>
            </a:r>
            <a:r>
              <a:rPr lang="el-GR" dirty="0"/>
              <a:t> </a:t>
            </a:r>
            <a:r>
              <a:rPr lang="el-GR" dirty="0" err="1"/>
              <a:t>Lanuti</a:t>
            </a:r>
            <a:r>
              <a:rPr lang="el-GR" dirty="0"/>
              <a:t>).</a:t>
            </a:r>
          </a:p>
          <a:p>
            <a:pPr marL="0" indent="0" algn="just">
              <a:buNone/>
            </a:pPr>
            <a:r>
              <a:rPr lang="el-GR" dirty="0"/>
              <a:t> </a:t>
            </a:r>
          </a:p>
          <a:p>
            <a:endParaRPr lang="el-GR" dirty="0"/>
          </a:p>
        </p:txBody>
      </p:sp>
    </p:spTree>
    <p:extLst>
      <p:ext uri="{BB962C8B-B14F-4D97-AF65-F5344CB8AC3E}">
        <p14:creationId xmlns:p14="http://schemas.microsoft.com/office/powerpoint/2010/main" val="18241197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3200" b="1" dirty="0"/>
              <a:t>Πορτογαλία </a:t>
            </a:r>
            <a:r>
              <a:rPr lang="en-US" sz="3200" b="1" dirty="0" err="1"/>
              <a:t>Silves</a:t>
            </a:r>
            <a:r>
              <a:rPr lang="en-US" sz="3200" b="1" dirty="0"/>
              <a:t> </a:t>
            </a:r>
            <a:r>
              <a:rPr lang="en-US" sz="3200" b="1" dirty="0">
                <a:solidFill>
                  <a:schemeClr val="tx1">
                    <a:lumMod val="95000"/>
                  </a:schemeClr>
                </a:solidFill>
              </a:rPr>
              <a:t>ERASMUS</a:t>
            </a:r>
            <a:r>
              <a:rPr lang="en-US" sz="3200" b="1" dirty="0"/>
              <a:t>+ WAY</a:t>
            </a:r>
            <a:endParaRPr lang="el-GR" sz="3200" b="1" dirty="0"/>
          </a:p>
        </p:txBody>
      </p:sp>
      <p:sp>
        <p:nvSpPr>
          <p:cNvPr id="3" name="Θέση περιεχομένου 2"/>
          <p:cNvSpPr>
            <a:spLocks noGrp="1"/>
          </p:cNvSpPr>
          <p:nvPr>
            <p:ph idx="1"/>
          </p:nvPr>
        </p:nvSpPr>
        <p:spPr/>
        <p:txBody>
          <a:bodyPr/>
          <a:lstStyle/>
          <a:p>
            <a:pPr marL="0" indent="0" algn="just">
              <a:buNone/>
            </a:pPr>
            <a:r>
              <a:rPr lang="el-GR" dirty="0" smtClean="0"/>
              <a:t>Οι </a:t>
            </a:r>
            <a:r>
              <a:rPr lang="el-GR" dirty="0"/>
              <a:t>συμμετέχοντες χωρίστηκαν σε ομάδες και παρακολούθησαν μαθήματα και δραστηριότητες που σχετίζονται με τα ακόλουθα θέματα:</a:t>
            </a:r>
          </a:p>
          <a:p>
            <a:pPr lvl="0" algn="just"/>
            <a:r>
              <a:rPr lang="el-GR" b="1" dirty="0" smtClean="0"/>
              <a:t>Αυτοεκτίμηση</a:t>
            </a:r>
            <a:r>
              <a:rPr lang="el-GR" b="1" dirty="0"/>
              <a:t>, άγχος και κοινωνική πίεση</a:t>
            </a:r>
            <a:endParaRPr lang="el-GR" dirty="0"/>
          </a:p>
          <a:p>
            <a:pPr lvl="0" algn="just"/>
            <a:r>
              <a:rPr lang="el-GR" b="1" dirty="0" smtClean="0"/>
              <a:t>Συμμετοχή- εμπλοκή γονέων στη σχολική μονάδα</a:t>
            </a:r>
            <a:endParaRPr lang="el-GR" dirty="0" smtClean="0"/>
          </a:p>
          <a:p>
            <a:pPr lvl="0" algn="just"/>
            <a:r>
              <a:rPr lang="el-GR" b="1" dirty="0" smtClean="0"/>
              <a:t>Αρχική ένταξη των μαθητών στη σχολική κοινότητα</a:t>
            </a:r>
            <a:endParaRPr lang="el-GR" dirty="0" smtClean="0"/>
          </a:p>
          <a:p>
            <a:pPr lvl="0" algn="just"/>
            <a:r>
              <a:rPr lang="el-GR" b="1" dirty="0" smtClean="0"/>
              <a:t>Πληροφόρηση </a:t>
            </a:r>
            <a:r>
              <a:rPr lang="el-GR" b="1" dirty="0"/>
              <a:t>και πρόσβαση σε υπηρεσίες υγείας</a:t>
            </a:r>
            <a:endParaRPr lang="el-GR" dirty="0"/>
          </a:p>
          <a:p>
            <a:pPr algn="just"/>
            <a:endParaRPr lang="el-GR" dirty="0"/>
          </a:p>
        </p:txBody>
      </p:sp>
    </p:spTree>
    <p:extLst>
      <p:ext uri="{BB962C8B-B14F-4D97-AF65-F5344CB8AC3E}">
        <p14:creationId xmlns:p14="http://schemas.microsoft.com/office/powerpoint/2010/main" val="36346954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83771" y="435429"/>
            <a:ext cx="10972800" cy="1143000"/>
          </a:xfrm>
        </p:spPr>
        <p:txBody>
          <a:bodyPr>
            <a:normAutofit/>
          </a:bodyPr>
          <a:lstStyle/>
          <a:p>
            <a:r>
              <a:rPr lang="el-GR" sz="3200" dirty="0" smtClean="0"/>
              <a:t>Πως να αντιμετωπίσετε την αίσθηση της απομόνωσης-άγχος-χαμηλή-αυτοεκτίμηση  (</a:t>
            </a:r>
            <a:r>
              <a:rPr lang="en-US" sz="3200" dirty="0" smtClean="0"/>
              <a:t>ROLE-PLAY</a:t>
            </a:r>
            <a:r>
              <a:rPr lang="el-GR" sz="3200" dirty="0" smtClean="0"/>
              <a:t>)</a:t>
            </a:r>
            <a:endParaRPr lang="el-GR" sz="3200" dirty="0"/>
          </a:p>
        </p:txBody>
      </p:sp>
      <p:sp>
        <p:nvSpPr>
          <p:cNvPr id="3" name="2 - Θέση περιεχομένου"/>
          <p:cNvSpPr>
            <a:spLocks noGrp="1"/>
          </p:cNvSpPr>
          <p:nvPr>
            <p:ph idx="1"/>
          </p:nvPr>
        </p:nvSpPr>
        <p:spPr/>
        <p:txBody>
          <a:bodyPr>
            <a:normAutofit fontScale="92500" lnSpcReduction="20000"/>
          </a:bodyPr>
          <a:lstStyle/>
          <a:p>
            <a:pPr algn="just">
              <a:buFont typeface="Wingdings" panose="05000000000000000000" pitchFamily="2" charset="2"/>
              <a:buChar char="§"/>
            </a:pPr>
            <a:r>
              <a:rPr lang="el-GR" dirty="0" smtClean="0"/>
              <a:t>Ο εκπαιδευτικός περιγράφει την κατάσταση των μεταναστών της περιοχής τους</a:t>
            </a:r>
          </a:p>
          <a:p>
            <a:pPr algn="just">
              <a:buFont typeface="Wingdings" panose="05000000000000000000" pitchFamily="2" charset="2"/>
              <a:buChar char="§"/>
            </a:pPr>
            <a:r>
              <a:rPr lang="el-GR" dirty="0" smtClean="0"/>
              <a:t>Φανταστείτε ότι ήσουν ένας από αυτούς: ROLE-PLAY- στόχος: IMAGINE- FEEL- DESCRIBE</a:t>
            </a:r>
          </a:p>
          <a:p>
            <a:pPr algn="just">
              <a:buFont typeface="Wingdings" panose="05000000000000000000" pitchFamily="2" charset="2"/>
              <a:buChar char="§"/>
            </a:pPr>
            <a:r>
              <a:rPr lang="el-GR" dirty="0" smtClean="0"/>
              <a:t>Ερωτήσεις: τι αισθάνεστε; Γιατί νιώθεις έτσι; Ποιο είναι το περιβάλλον γύρω σας; (οικογένεια-φίλοι-</a:t>
            </a:r>
            <a:r>
              <a:rPr lang="el-GR" dirty="0" err="1" smtClean="0"/>
              <a:t>σπίτι</a:t>
            </a:r>
            <a:r>
              <a:rPr lang="el-GR" dirty="0" smtClean="0"/>
              <a:t>…)</a:t>
            </a:r>
          </a:p>
          <a:p>
            <a:pPr algn="just">
              <a:buFont typeface="Wingdings" panose="05000000000000000000" pitchFamily="2" charset="2"/>
              <a:buChar char="§"/>
            </a:pPr>
            <a:r>
              <a:rPr lang="el-GR" dirty="0" smtClean="0"/>
              <a:t>Πιθανά θέματα που μπορούν να οδηγήσουν τους εκπαιδευτικούς στην κατανόηση του θέματος: </a:t>
            </a:r>
          </a:p>
          <a:p>
            <a:pPr algn="just">
              <a:buFont typeface="Wingdings" panose="05000000000000000000" pitchFamily="2" charset="2"/>
              <a:buChar char="Ø"/>
            </a:pPr>
            <a:r>
              <a:rPr lang="el-GR" dirty="0" smtClean="0"/>
              <a:t>ΣΥΝΑΙΣΘΗΜΑΤΙΚΟ ΥΠΟΒΑΘΡΟ</a:t>
            </a:r>
          </a:p>
          <a:p>
            <a:pPr algn="just">
              <a:buFont typeface="Wingdings" panose="05000000000000000000" pitchFamily="2" charset="2"/>
              <a:buChar char="Ø"/>
            </a:pPr>
            <a:r>
              <a:rPr lang="el-GR" dirty="0" smtClean="0"/>
              <a:t>ΠΟΛΙΤΙΣΤΙΚΟ ΥΠΟΒΑΘΡΟ</a:t>
            </a:r>
          </a:p>
          <a:p>
            <a:pPr algn="just">
              <a:buFont typeface="Wingdings" panose="05000000000000000000" pitchFamily="2" charset="2"/>
              <a:buChar char="Ø"/>
            </a:pPr>
            <a:r>
              <a:rPr lang="el-GR" dirty="0" smtClean="0"/>
              <a:t>ΧΑΜΗΛΗ ΑΥΤΟΕΚΤΙΜΗΣΗ</a:t>
            </a:r>
          </a:p>
          <a:p>
            <a:pPr algn="just">
              <a:buFont typeface="Wingdings" panose="05000000000000000000" pitchFamily="2" charset="2"/>
              <a:buChar char="Ø"/>
            </a:pPr>
            <a:r>
              <a:rPr lang="el-GR" dirty="0" smtClean="0"/>
              <a:t>ΣΥΝΑΙΣΘΗΜΑΤΙΚΗ ΚΑΤΑΝΟΗΣΗ</a:t>
            </a:r>
          </a:p>
          <a:p>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2800" b="1" dirty="0" smtClean="0"/>
              <a:t>Πληροφορίες κ πρόσβαση στο σύστημα υγείας για τους μετανάστες από τον κ. Σιδηρόπουλο</a:t>
            </a:r>
            <a:endParaRPr lang="el-GR" sz="2800" b="1" dirty="0"/>
          </a:p>
        </p:txBody>
      </p:sp>
      <p:sp>
        <p:nvSpPr>
          <p:cNvPr id="3" name="Θέση περιεχομένου 2"/>
          <p:cNvSpPr>
            <a:spLocks noGrp="1"/>
          </p:cNvSpPr>
          <p:nvPr>
            <p:ph idx="1"/>
          </p:nvPr>
        </p:nvSpPr>
        <p:spPr>
          <a:xfrm>
            <a:off x="406879" y="2032659"/>
            <a:ext cx="10515600" cy="4351338"/>
          </a:xfrm>
        </p:spPr>
        <p:txBody>
          <a:bodyPr>
            <a:normAutofit/>
          </a:bodyPr>
          <a:lstStyle/>
          <a:p>
            <a:pPr marL="0" indent="0" algn="just">
              <a:buNone/>
            </a:pPr>
            <a:r>
              <a:rPr lang="el-GR" dirty="0"/>
              <a:t>Σκοπός αυτής της εκπαιδευτικής συνεδρίας είναι να </a:t>
            </a:r>
            <a:r>
              <a:rPr lang="el-GR" dirty="0" smtClean="0"/>
              <a:t> διερευνήσουμε </a:t>
            </a:r>
            <a:r>
              <a:rPr lang="el-GR" dirty="0"/>
              <a:t>τους παράγοντες που εμποδίζουν τους μετανάστες να έχουν ίση πληροφόρηση και πρόσβαση στις υπηρεσίες υγείας στη χώρα όπου ζουν.</a:t>
            </a:r>
          </a:p>
          <a:p>
            <a:pPr marL="0" indent="0" algn="just">
              <a:buNone/>
            </a:pPr>
            <a:r>
              <a:rPr lang="el-GR" dirty="0"/>
              <a:t>Ερωτήσεις:</a:t>
            </a:r>
          </a:p>
          <a:p>
            <a:pPr marL="0" indent="0" algn="just">
              <a:buNone/>
            </a:pPr>
            <a:r>
              <a:rPr lang="el-GR" dirty="0"/>
              <a:t>1.Έχουν όλοι οι κάτοικοι της χώρας όπου ζείτε την ίδια ενημέρωση και πρόσβαση στο σύστημα υγείας</a:t>
            </a:r>
            <a:r>
              <a:rPr lang="el-GR" dirty="0" smtClean="0"/>
              <a:t>;</a:t>
            </a:r>
          </a:p>
          <a:p>
            <a:pPr marL="0" indent="0" algn="just">
              <a:buNone/>
            </a:pPr>
            <a:r>
              <a:rPr lang="el-GR" dirty="0" smtClean="0"/>
              <a:t>2.Τι </a:t>
            </a:r>
            <a:r>
              <a:rPr lang="el-GR" dirty="0"/>
              <a:t>γίνεται με τους μετανάστες;</a:t>
            </a:r>
          </a:p>
          <a:p>
            <a:pPr marL="0" indent="0" algn="just">
              <a:buNone/>
            </a:pPr>
            <a:endParaRPr lang="el-GR" sz="2400" dirty="0"/>
          </a:p>
          <a:p>
            <a:endParaRPr lang="el-GR" dirty="0"/>
          </a:p>
        </p:txBody>
      </p:sp>
    </p:spTree>
    <p:extLst>
      <p:ext uri="{BB962C8B-B14F-4D97-AF65-F5344CB8AC3E}">
        <p14:creationId xmlns:p14="http://schemas.microsoft.com/office/powerpoint/2010/main" val="37675026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3200" b="1" dirty="0" smtClean="0"/>
              <a:t>ΣΕΝΑΡΙΑ ΠΡΑΓΜΑΤΙΚΗΣ ΖΩΗΣ</a:t>
            </a:r>
            <a:endParaRPr lang="el-GR" sz="3200" b="1" dirty="0"/>
          </a:p>
        </p:txBody>
      </p:sp>
      <p:sp>
        <p:nvSpPr>
          <p:cNvPr id="3" name="Θέση περιεχομένου 2"/>
          <p:cNvSpPr>
            <a:spLocks noGrp="1"/>
          </p:cNvSpPr>
          <p:nvPr>
            <p:ph idx="1"/>
          </p:nvPr>
        </p:nvSpPr>
        <p:spPr/>
        <p:txBody>
          <a:bodyPr/>
          <a:lstStyle/>
          <a:p>
            <a:endParaRPr lang="el-GR" dirty="0" smtClean="0"/>
          </a:p>
          <a:p>
            <a:pPr algn="just"/>
            <a:r>
              <a:rPr lang="el-GR" dirty="0"/>
              <a:t>για την 1η περίπτωση  είχε σχέση με πολιτιστικές διαφορές - κουλτούρα</a:t>
            </a:r>
          </a:p>
          <a:p>
            <a:pPr algn="just"/>
            <a:r>
              <a:rPr lang="el-GR" dirty="0"/>
              <a:t>για την 2η περίπτωση είχε σχέση με παράνομη </a:t>
            </a:r>
            <a:r>
              <a:rPr lang="el-GR" dirty="0" smtClean="0"/>
              <a:t>διαμονή στη χώρα (άδεια </a:t>
            </a:r>
            <a:r>
              <a:rPr lang="el-GR" dirty="0"/>
              <a:t>παραμονής)</a:t>
            </a:r>
          </a:p>
          <a:p>
            <a:pPr algn="just"/>
            <a:r>
              <a:rPr lang="en-US" dirty="0" smtClean="0"/>
              <a:t>brainstorming</a:t>
            </a:r>
            <a:endParaRPr lang="el-GR" dirty="0"/>
          </a:p>
          <a:p>
            <a:pPr algn="just"/>
            <a:r>
              <a:rPr lang="el-GR" dirty="0"/>
              <a:t>ΤΗΙΝΚ-</a:t>
            </a:r>
            <a:r>
              <a:rPr lang="en-US" dirty="0"/>
              <a:t>FEEL- SAY</a:t>
            </a:r>
          </a:p>
          <a:p>
            <a:endParaRPr lang="en-US" dirty="0"/>
          </a:p>
          <a:p>
            <a:endParaRPr lang="el-GR" dirty="0"/>
          </a:p>
        </p:txBody>
      </p:sp>
    </p:spTree>
    <p:extLst>
      <p:ext uri="{BB962C8B-B14F-4D97-AF65-F5344CB8AC3E}">
        <p14:creationId xmlns:p14="http://schemas.microsoft.com/office/powerpoint/2010/main" val="28534907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3050"/>
            <a:ext cx="10236199" cy="1162050"/>
          </a:xfrm>
        </p:spPr>
        <p:txBody>
          <a:bodyPr>
            <a:normAutofit/>
          </a:bodyPr>
          <a:lstStyle/>
          <a:p>
            <a:pPr algn="ctr"/>
            <a:r>
              <a:rPr lang="el-GR" sz="3200" b="1" dirty="0" smtClean="0"/>
              <a:t>Πορτογαλία </a:t>
            </a:r>
            <a:r>
              <a:rPr lang="en-US" sz="3200" b="1" dirty="0" err="1" smtClean="0"/>
              <a:t>Silves</a:t>
            </a:r>
            <a:r>
              <a:rPr lang="en-US" sz="3200" b="1" dirty="0" smtClean="0"/>
              <a:t> </a:t>
            </a:r>
            <a:r>
              <a:rPr lang="en-US" sz="3200" b="1" dirty="0" smtClean="0">
                <a:solidFill>
                  <a:schemeClr val="tx1">
                    <a:lumMod val="95000"/>
                  </a:schemeClr>
                </a:solidFill>
              </a:rPr>
              <a:t>ERASMUS</a:t>
            </a:r>
            <a:r>
              <a:rPr lang="en-US" sz="3200" b="1" dirty="0" smtClean="0"/>
              <a:t>+ WAY</a:t>
            </a:r>
            <a:endParaRPr lang="el-GR" sz="3200" dirty="0"/>
          </a:p>
        </p:txBody>
      </p:sp>
      <p:sp>
        <p:nvSpPr>
          <p:cNvPr id="3" name="2 - Θέση κειμένου"/>
          <p:cNvSpPr>
            <a:spLocks noGrp="1"/>
          </p:cNvSpPr>
          <p:nvPr>
            <p:ph type="body" idx="2"/>
          </p:nvPr>
        </p:nvSpPr>
        <p:spPr/>
        <p:txBody>
          <a:bodyPr>
            <a:normAutofit/>
          </a:bodyPr>
          <a:lstStyle/>
          <a:p>
            <a:r>
              <a:rPr lang="el-GR" sz="2400" b="1" u="sng" dirty="0" smtClean="0"/>
              <a:t>3</a:t>
            </a:r>
            <a:r>
              <a:rPr lang="el-GR" sz="2400" b="1" u="sng" baseline="30000" dirty="0" smtClean="0"/>
              <a:t>Η</a:t>
            </a:r>
            <a:r>
              <a:rPr lang="el-GR" sz="2400" b="1" u="sng" dirty="0" smtClean="0"/>
              <a:t> ΜΕΡΑ:</a:t>
            </a:r>
          </a:p>
          <a:p>
            <a:pPr algn="just"/>
            <a:r>
              <a:rPr lang="el-GR" sz="2400" dirty="0" smtClean="0"/>
              <a:t>η καθηγήτρια του Πανεπιστημίου </a:t>
            </a:r>
            <a:r>
              <a:rPr lang="el-GR" sz="2400" dirty="0" err="1" smtClean="0"/>
              <a:t>Biccocca</a:t>
            </a:r>
            <a:r>
              <a:rPr lang="el-GR" sz="2400" dirty="0" smtClean="0"/>
              <a:t> του Μιλάνου, κα </a:t>
            </a:r>
            <a:r>
              <a:rPr lang="el-GR" sz="2400" dirty="0" err="1" smtClean="0"/>
              <a:t>Veronica</a:t>
            </a:r>
            <a:r>
              <a:rPr lang="el-GR" sz="2400" dirty="0" smtClean="0"/>
              <a:t> </a:t>
            </a:r>
            <a:r>
              <a:rPr lang="el-GR" sz="2400" dirty="0" err="1" smtClean="0"/>
              <a:t>Velasco</a:t>
            </a:r>
            <a:r>
              <a:rPr lang="el-GR" sz="2400" dirty="0" smtClean="0"/>
              <a:t>, παρουσίασε το διαγνωστικό εργαλείο για την αποτύπωση της κατάστασης στις σχολικές μονάδες σχετικά με την προαγωγή της υγείας στο σχολείο</a:t>
            </a:r>
          </a:p>
          <a:p>
            <a:endParaRPr lang="el-GR" sz="2400" dirty="0"/>
          </a:p>
        </p:txBody>
      </p:sp>
      <p:pic>
        <p:nvPicPr>
          <p:cNvPr id="5" name="Θέση περιεχομένου 3"/>
          <p:cNvPicPr>
            <a:picLocks noGrp="1" noChangeAspect="1"/>
          </p:cNvPicPr>
          <p:nvPr>
            <p:ph sz="half" idx="1"/>
          </p:nvPr>
        </p:nvPicPr>
        <p:blipFill>
          <a:blip r:embed="rId2"/>
          <a:stretch>
            <a:fillRect/>
          </a:stretch>
        </p:blipFill>
        <p:spPr>
          <a:xfrm>
            <a:off x="6331145" y="1698293"/>
            <a:ext cx="3560373" cy="3993226"/>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380</TotalTime>
  <Words>1300</Words>
  <Application>Microsoft Office PowerPoint</Application>
  <PresentationFormat>Widescreen</PresentationFormat>
  <Paragraphs>130</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Book Antiqua</vt:lpstr>
      <vt:lpstr>Lucida Sans</vt:lpstr>
      <vt:lpstr>Times New Roman</vt:lpstr>
      <vt:lpstr>Wingdings</vt:lpstr>
      <vt:lpstr>Wingdings 2</vt:lpstr>
      <vt:lpstr>Wingdings 3</vt:lpstr>
      <vt:lpstr>Αποκορύφωμα</vt:lpstr>
      <vt:lpstr>«Ολιστική Προσέγγιση για Νέους με μεταναστευτικό υπόβαθρο» ERASMUS+ WAY</vt:lpstr>
      <vt:lpstr>Πορτογαλία Silves ERASMUS+ WAY</vt:lpstr>
      <vt:lpstr>ESCOLA SCONDARIA DE SILVES</vt:lpstr>
      <vt:lpstr>Πορτογαλία Silves ERASMUS+ WAY</vt:lpstr>
      <vt:lpstr>Πορτογαλία Silves ERASMUS+ WAY</vt:lpstr>
      <vt:lpstr>Πως να αντιμετωπίσετε την αίσθηση της απομόνωσης-άγχος-χαμηλή-αυτοεκτίμηση  (ROLE-PLAY)</vt:lpstr>
      <vt:lpstr>Πληροφορίες κ πρόσβαση στο σύστημα υγείας για τους μετανάστες από τον κ. Σιδηρόπουλο</vt:lpstr>
      <vt:lpstr>ΣΕΝΑΡΙΑ ΠΡΑΓΜΑΤΙΚΗΣ ΖΩΗΣ</vt:lpstr>
      <vt:lpstr>Πορτογαλία Silves ERASMUS+ WAY</vt:lpstr>
      <vt:lpstr>Εργαλείο ταχείας αξιολόγησης SHE </vt:lpstr>
      <vt:lpstr>Εργαλείο ταχείας αξιολόγησης SHE </vt:lpstr>
      <vt:lpstr>εργαλείο ταχείας αξιολόγησης SHE </vt:lpstr>
      <vt:lpstr>ΣΧΟΛΙΚΟ ΦΥΣΙΚΟ ΠΕΡΙΒΑΛΛΟΝ</vt:lpstr>
      <vt:lpstr>ΣΧΟΛΙΚΟ ΚΟΙΝΩΝΙΚΟ ΠΕΡΙΒΑΛΛΟΝ</vt:lpstr>
      <vt:lpstr>Σχολικές πολιτικές</vt:lpstr>
      <vt:lpstr>ΠΟΛΙΤΙΚΗ ΤΟΥ ΣΧΟΛΕΙΟΥ ΠΟΥ ΠΡΟΑΓΕΙ ΤΗΝ ΥΓΕΙΑ</vt:lpstr>
      <vt:lpstr>Σύνδεση εργαλείου με την σχολική κοινότητα</vt:lpstr>
      <vt:lpstr>Συνεργασίες υπηρεσιών υγείας: παραδείγματα</vt:lpstr>
      <vt:lpstr>Σύνδεσμοι με κοινότητα: παραδείγματα</vt:lpstr>
      <vt:lpstr>Σύνδεση εργαλείου με την σχολική κοινότητα</vt:lpstr>
      <vt:lpstr>Πορτογαλία Silves ERASMUS+ WAY</vt:lpstr>
      <vt:lpstr>Aναμενόμενα αποτελέσματα</vt:lpstr>
      <vt:lpstr>Πρόταση από το 2ο ΕΠΑΛ</vt:lpstr>
      <vt:lpstr>Silves - algarve</vt:lpstr>
      <vt:lpstr>Silves - algarve</vt:lpstr>
      <vt:lpstr>Silves - algarve</vt:lpstr>
      <vt:lpstr>ΕΠΙΣΚΕΨΕΙΣ</vt:lpstr>
      <vt:lpstr>Η παιδαγωγική ομάδα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angelica</dc:creator>
  <cp:lastModifiedBy>dsidir</cp:lastModifiedBy>
  <cp:revision>59</cp:revision>
  <dcterms:created xsi:type="dcterms:W3CDTF">2022-09-23T03:02:20Z</dcterms:created>
  <dcterms:modified xsi:type="dcterms:W3CDTF">2022-09-30T06:04:07Z</dcterms:modified>
</cp:coreProperties>
</file>