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256" r:id="rId2"/>
    <p:sldId id="259" r:id="rId3"/>
    <p:sldId id="258" r:id="rId4"/>
    <p:sldId id="261" r:id="rId5"/>
    <p:sldId id="260" r:id="rId6"/>
    <p:sldId id="262" r:id="rId7"/>
    <p:sldId id="263" r:id="rId8"/>
    <p:sldId id="267" r:id="rId9"/>
    <p:sldId id="266" r:id="rId10"/>
    <p:sldId id="264" r:id="rId11"/>
    <p:sldId id="265" r:id="rId12"/>
    <p:sldId id="268" r:id="rId13"/>
    <p:sldId id="25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3C69F9-322A-4372-8C23-E68D19EAE7C3}" type="datetimeFigureOut">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352091-BD0A-4BB3-95F0-47DBD8828BC5}" type="slidenum">
              <a:rPr lang="en-US" smtClean="0"/>
              <a:t>‹#›</a:t>
            </a:fld>
            <a:endParaRPr lang="en-US"/>
          </a:p>
        </p:txBody>
      </p:sp>
    </p:spTree>
    <p:extLst>
      <p:ext uri="{BB962C8B-B14F-4D97-AF65-F5344CB8AC3E}">
        <p14:creationId xmlns:p14="http://schemas.microsoft.com/office/powerpoint/2010/main" val="442095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3C69F9-322A-4372-8C23-E68D19EAE7C3}" type="datetimeFigureOut">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352091-BD0A-4BB3-95F0-47DBD8828BC5}" type="slidenum">
              <a:rPr lang="en-US" smtClean="0"/>
              <a:t>‹#›</a:t>
            </a:fld>
            <a:endParaRPr lang="en-US"/>
          </a:p>
        </p:txBody>
      </p:sp>
    </p:spTree>
    <p:extLst>
      <p:ext uri="{BB962C8B-B14F-4D97-AF65-F5344CB8AC3E}">
        <p14:creationId xmlns:p14="http://schemas.microsoft.com/office/powerpoint/2010/main" val="2144698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3C69F9-322A-4372-8C23-E68D19EAE7C3}" type="datetimeFigureOut">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352091-BD0A-4BB3-95F0-47DBD8828BC5}" type="slidenum">
              <a:rPr lang="en-US" smtClean="0"/>
              <a:t>‹#›</a:t>
            </a:fld>
            <a:endParaRPr lang="en-US"/>
          </a:p>
        </p:txBody>
      </p:sp>
    </p:spTree>
    <p:extLst>
      <p:ext uri="{BB962C8B-B14F-4D97-AF65-F5344CB8AC3E}">
        <p14:creationId xmlns:p14="http://schemas.microsoft.com/office/powerpoint/2010/main" val="1769743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3C69F9-322A-4372-8C23-E68D19EAE7C3}" type="datetimeFigureOut">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352091-BD0A-4BB3-95F0-47DBD8828BC5}" type="slidenum">
              <a:rPr lang="en-US" smtClean="0"/>
              <a:t>‹#›</a:t>
            </a:fld>
            <a:endParaRPr lang="en-US"/>
          </a:p>
        </p:txBody>
      </p:sp>
    </p:spTree>
    <p:extLst>
      <p:ext uri="{BB962C8B-B14F-4D97-AF65-F5344CB8AC3E}">
        <p14:creationId xmlns:p14="http://schemas.microsoft.com/office/powerpoint/2010/main" val="2163451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3C69F9-322A-4372-8C23-E68D19EAE7C3}" type="datetimeFigureOut">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352091-BD0A-4BB3-95F0-47DBD8828BC5}" type="slidenum">
              <a:rPr lang="en-US" smtClean="0"/>
              <a:t>‹#›</a:t>
            </a:fld>
            <a:endParaRPr lang="en-US"/>
          </a:p>
        </p:txBody>
      </p:sp>
    </p:spTree>
    <p:extLst>
      <p:ext uri="{BB962C8B-B14F-4D97-AF65-F5344CB8AC3E}">
        <p14:creationId xmlns:p14="http://schemas.microsoft.com/office/powerpoint/2010/main" val="326425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3C69F9-322A-4372-8C23-E68D19EAE7C3}" type="datetimeFigureOut">
              <a:rPr lang="en-US" smtClean="0"/>
              <a:t>6/13/2023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352091-BD0A-4BB3-95F0-47DBD8828BC5}" type="slidenum">
              <a:rPr lang="en-US" smtClean="0"/>
              <a:t>‹#›</a:t>
            </a:fld>
            <a:endParaRPr lang="en-US"/>
          </a:p>
        </p:txBody>
      </p:sp>
    </p:spTree>
    <p:extLst>
      <p:ext uri="{BB962C8B-B14F-4D97-AF65-F5344CB8AC3E}">
        <p14:creationId xmlns:p14="http://schemas.microsoft.com/office/powerpoint/2010/main" val="487262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3C69F9-322A-4372-8C23-E68D19EAE7C3}" type="datetimeFigureOut">
              <a:rPr lang="en-US" smtClean="0"/>
              <a:t>6/13/2023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352091-BD0A-4BB3-95F0-47DBD8828BC5}" type="slidenum">
              <a:rPr lang="en-US" smtClean="0"/>
              <a:t>‹#›</a:t>
            </a:fld>
            <a:endParaRPr lang="en-US"/>
          </a:p>
        </p:txBody>
      </p:sp>
    </p:spTree>
    <p:extLst>
      <p:ext uri="{BB962C8B-B14F-4D97-AF65-F5344CB8AC3E}">
        <p14:creationId xmlns:p14="http://schemas.microsoft.com/office/powerpoint/2010/main" val="2550008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3C69F9-322A-4372-8C23-E68D19EAE7C3}" type="datetimeFigureOut">
              <a:rPr lang="en-US" smtClean="0"/>
              <a:t>6/13/2023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352091-BD0A-4BB3-95F0-47DBD8828BC5}" type="slidenum">
              <a:rPr lang="en-US" smtClean="0"/>
              <a:t>‹#›</a:t>
            </a:fld>
            <a:endParaRPr lang="en-US"/>
          </a:p>
        </p:txBody>
      </p:sp>
    </p:spTree>
    <p:extLst>
      <p:ext uri="{BB962C8B-B14F-4D97-AF65-F5344CB8AC3E}">
        <p14:creationId xmlns:p14="http://schemas.microsoft.com/office/powerpoint/2010/main" val="3314928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3C69F9-322A-4372-8C23-E68D19EAE7C3}" type="datetimeFigureOut">
              <a:rPr lang="en-US" smtClean="0"/>
              <a:t>6/13/2023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352091-BD0A-4BB3-95F0-47DBD8828BC5}" type="slidenum">
              <a:rPr lang="en-US" smtClean="0"/>
              <a:t>‹#›</a:t>
            </a:fld>
            <a:endParaRPr lang="en-US"/>
          </a:p>
        </p:txBody>
      </p:sp>
    </p:spTree>
    <p:extLst>
      <p:ext uri="{BB962C8B-B14F-4D97-AF65-F5344CB8AC3E}">
        <p14:creationId xmlns:p14="http://schemas.microsoft.com/office/powerpoint/2010/main" val="1337734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3C69F9-322A-4372-8C23-E68D19EAE7C3}" type="datetimeFigureOut">
              <a:rPr lang="en-US" smtClean="0"/>
              <a:t>6/13/2023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352091-BD0A-4BB3-95F0-47DBD8828BC5}" type="slidenum">
              <a:rPr lang="en-US" smtClean="0"/>
              <a:t>‹#›</a:t>
            </a:fld>
            <a:endParaRPr lang="en-US"/>
          </a:p>
        </p:txBody>
      </p:sp>
    </p:spTree>
    <p:extLst>
      <p:ext uri="{BB962C8B-B14F-4D97-AF65-F5344CB8AC3E}">
        <p14:creationId xmlns:p14="http://schemas.microsoft.com/office/powerpoint/2010/main" val="2905635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3C69F9-322A-4372-8C23-E68D19EAE7C3}" type="datetimeFigureOut">
              <a:rPr lang="en-US" smtClean="0"/>
              <a:t>6/13/2023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352091-BD0A-4BB3-95F0-47DBD8828BC5}" type="slidenum">
              <a:rPr lang="en-US" smtClean="0"/>
              <a:t>‹#›</a:t>
            </a:fld>
            <a:endParaRPr lang="en-US"/>
          </a:p>
        </p:txBody>
      </p:sp>
    </p:spTree>
    <p:extLst>
      <p:ext uri="{BB962C8B-B14F-4D97-AF65-F5344CB8AC3E}">
        <p14:creationId xmlns:p14="http://schemas.microsoft.com/office/powerpoint/2010/main" val="1181520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3C69F9-322A-4372-8C23-E68D19EAE7C3}" type="datetimeFigureOut">
              <a:rPr lang="en-US" smtClean="0"/>
              <a:t>6/13/2023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352091-BD0A-4BB3-95F0-47DBD8828BC5}" type="slidenum">
              <a:rPr lang="en-US" smtClean="0"/>
              <a:t>‹#›</a:t>
            </a:fld>
            <a:endParaRPr lang="en-US"/>
          </a:p>
        </p:txBody>
      </p:sp>
    </p:spTree>
    <p:extLst>
      <p:ext uri="{BB962C8B-B14F-4D97-AF65-F5344CB8AC3E}">
        <p14:creationId xmlns:p14="http://schemas.microsoft.com/office/powerpoint/2010/main" val="2343569723"/>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mail@2epal-kater.pie.sch.g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s://qrco.de/be4oy2" TargetMode="External"/><Relationship Id="rId4" Type="http://schemas.openxmlformats.org/officeDocument/2006/relationships/hyperlink" Target="https://qrco.de/be4op7"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qrco.de/be4op7"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hyperlink" Target="https://www.ottopermillevaldese.org/" TargetMode="External"/><Relationship Id="rId7" Type="http://schemas.openxmlformats.org/officeDocument/2006/relationships/image" Target="../media/image13.jpeg"/><Relationship Id="rId2" Type="http://schemas.openxmlformats.org/officeDocument/2006/relationships/hyperlink" Target="http://www.snf.org/" TargetMode="Externa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2.png"/><Relationship Id="rId4" Type="http://schemas.openxmlformats.org/officeDocument/2006/relationships/hyperlink" Target="eeagrants.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0259" y="280086"/>
            <a:ext cx="9679459" cy="5362833"/>
          </a:xfrm>
        </p:spPr>
        <p:txBody>
          <a:bodyPr>
            <a:normAutofit fontScale="90000"/>
          </a:bodyPr>
          <a:lstStyle/>
          <a:p>
            <a:r>
              <a:rPr lang="en-US" sz="3600" b="1" dirty="0" smtClean="0">
                <a:solidFill>
                  <a:srgbClr val="7030A0"/>
                </a:solidFill>
              </a:rPr>
              <a:t>YOUth </a:t>
            </a:r>
            <a:r>
              <a:rPr lang="en-US" sz="3600" b="1" dirty="0">
                <a:solidFill>
                  <a:srgbClr val="7030A0"/>
                </a:solidFill>
              </a:rPr>
              <a:t>with migrant dropout tackling: </a:t>
            </a:r>
            <a:r>
              <a:rPr lang="el-GR" sz="3600" b="1" dirty="0" smtClean="0">
                <a:solidFill>
                  <a:srgbClr val="7030A0"/>
                </a:solidFill>
              </a:rPr>
              <a:t/>
            </a:r>
            <a:br>
              <a:rPr lang="el-GR" sz="3600" b="1" dirty="0" smtClean="0">
                <a:solidFill>
                  <a:srgbClr val="7030A0"/>
                </a:solidFill>
              </a:rPr>
            </a:br>
            <a:r>
              <a:rPr lang="en-US" sz="3600" b="1" dirty="0" err="1" smtClean="0">
                <a:solidFill>
                  <a:srgbClr val="7030A0"/>
                </a:solidFill>
              </a:rPr>
              <a:t>CApacity</a:t>
            </a:r>
            <a:r>
              <a:rPr lang="en-US" sz="3600" b="1" dirty="0" smtClean="0">
                <a:solidFill>
                  <a:srgbClr val="7030A0"/>
                </a:solidFill>
              </a:rPr>
              <a:t> </a:t>
            </a:r>
            <a:r>
              <a:rPr lang="en-US" sz="3600" b="1" dirty="0" err="1" smtClean="0">
                <a:solidFill>
                  <a:srgbClr val="7030A0"/>
                </a:solidFill>
              </a:rPr>
              <a:t>buildi</a:t>
            </a:r>
            <a:r>
              <a:rPr lang="el-GR" sz="3600" b="1" dirty="0" smtClean="0">
                <a:solidFill>
                  <a:srgbClr val="7030A0"/>
                </a:solidFill>
              </a:rPr>
              <a:t>Ν</a:t>
            </a:r>
            <a:r>
              <a:rPr lang="en-US" sz="3600" b="1" dirty="0" smtClean="0">
                <a:solidFill>
                  <a:srgbClr val="7030A0"/>
                </a:solidFill>
              </a:rPr>
              <a:t>g</a:t>
            </a:r>
            <a:r>
              <a:rPr lang="el-GR" sz="3600" b="1" dirty="0" smtClean="0">
                <a:solidFill>
                  <a:srgbClr val="7030A0"/>
                </a:solidFill>
              </a:rPr>
              <a:t/>
            </a:r>
            <a:br>
              <a:rPr lang="el-GR" sz="3600" b="1" dirty="0" smtClean="0">
                <a:solidFill>
                  <a:srgbClr val="7030A0"/>
                </a:solidFill>
              </a:rPr>
            </a:br>
            <a:r>
              <a:rPr lang="en-US" sz="1400" i="1" dirty="0" smtClean="0"/>
              <a:t>Code</a:t>
            </a:r>
            <a:r>
              <a:rPr lang="en-US" sz="1400" i="1" dirty="0"/>
              <a:t>:  </a:t>
            </a:r>
            <a:r>
              <a:rPr lang="en-US" sz="1400" i="1" dirty="0" smtClean="0"/>
              <a:t>2021-1-BE01-KA220-SCH-000024723</a:t>
            </a:r>
            <a:r>
              <a:rPr lang="el-GR" sz="1400" i="1" dirty="0" smtClean="0"/>
              <a:t/>
            </a:r>
            <a:br>
              <a:rPr lang="el-GR" sz="1400" i="1" dirty="0" smtClean="0"/>
            </a:br>
            <a:r>
              <a:rPr lang="en-US" dirty="0"/>
              <a:t/>
            </a:r>
            <a:br>
              <a:rPr lang="en-US" dirty="0"/>
            </a:br>
            <a:r>
              <a:rPr lang="en-US" b="1" dirty="0"/>
              <a:t> </a:t>
            </a:r>
            <a:r>
              <a:rPr lang="el-GR" b="1" dirty="0" smtClean="0"/>
              <a:t/>
            </a:r>
            <a:br>
              <a:rPr lang="el-GR" b="1" dirty="0" smtClean="0"/>
            </a:br>
            <a:r>
              <a:rPr lang="el-GR" b="1" dirty="0"/>
              <a:t/>
            </a:r>
            <a:br>
              <a:rPr lang="el-GR" b="1" dirty="0"/>
            </a:br>
            <a:r>
              <a:rPr lang="en-US" dirty="0"/>
              <a:t/>
            </a:r>
            <a:br>
              <a:rPr lang="en-US" dirty="0"/>
            </a:br>
            <a:r>
              <a:rPr lang="en-US" sz="2400" dirty="0" smtClean="0">
                <a:solidFill>
                  <a:schemeClr val="accent1">
                    <a:lumMod val="50000"/>
                  </a:schemeClr>
                </a:solidFill>
                <a:latin typeface="+mn-lt"/>
                <a:ea typeface="+mn-ea"/>
                <a:cs typeface="+mn-cs"/>
              </a:rPr>
              <a:t>MULTIPLIER </a:t>
            </a:r>
            <a:r>
              <a:rPr lang="en-US" sz="2400" dirty="0">
                <a:solidFill>
                  <a:schemeClr val="accent1">
                    <a:lumMod val="50000"/>
                  </a:schemeClr>
                </a:solidFill>
                <a:latin typeface="+mn-lt"/>
                <a:ea typeface="+mn-ea"/>
                <a:cs typeface="+mn-cs"/>
              </a:rPr>
              <a:t>EVENT</a:t>
            </a:r>
            <a:br>
              <a:rPr lang="en-US" sz="2400" dirty="0">
                <a:solidFill>
                  <a:schemeClr val="accent1">
                    <a:lumMod val="50000"/>
                  </a:schemeClr>
                </a:solidFill>
                <a:latin typeface="+mn-lt"/>
                <a:ea typeface="+mn-ea"/>
                <a:cs typeface="+mn-cs"/>
              </a:rPr>
            </a:br>
            <a:r>
              <a:rPr lang="el-GR" sz="2400" dirty="0">
                <a:solidFill>
                  <a:schemeClr val="accent1">
                    <a:lumMod val="50000"/>
                  </a:schemeClr>
                </a:solidFill>
                <a:latin typeface="+mn-lt"/>
                <a:ea typeface="+mn-ea"/>
                <a:cs typeface="+mn-cs"/>
              </a:rPr>
              <a:t/>
            </a:r>
            <a:br>
              <a:rPr lang="el-GR" sz="2400" dirty="0">
                <a:solidFill>
                  <a:schemeClr val="accent1">
                    <a:lumMod val="50000"/>
                  </a:schemeClr>
                </a:solidFill>
                <a:latin typeface="+mn-lt"/>
                <a:ea typeface="+mn-ea"/>
                <a:cs typeface="+mn-cs"/>
              </a:rPr>
            </a:br>
            <a:r>
              <a:rPr lang="en-US" sz="2400" dirty="0">
                <a:solidFill>
                  <a:schemeClr val="accent1">
                    <a:lumMod val="50000"/>
                  </a:schemeClr>
                </a:solidFill>
                <a:latin typeface="+mn-lt"/>
                <a:ea typeface="+mn-ea"/>
                <a:cs typeface="+mn-cs"/>
              </a:rPr>
              <a:t> 22 </a:t>
            </a:r>
            <a:r>
              <a:rPr lang="el-GR" sz="2400" dirty="0">
                <a:solidFill>
                  <a:schemeClr val="accent1">
                    <a:lumMod val="50000"/>
                  </a:schemeClr>
                </a:solidFill>
                <a:latin typeface="+mn-lt"/>
                <a:ea typeface="+mn-ea"/>
                <a:cs typeface="+mn-cs"/>
              </a:rPr>
              <a:t>Ιουνίου</a:t>
            </a:r>
            <a:r>
              <a:rPr lang="en-US" sz="2400" dirty="0">
                <a:solidFill>
                  <a:schemeClr val="accent1">
                    <a:lumMod val="50000"/>
                  </a:schemeClr>
                </a:solidFill>
                <a:latin typeface="+mn-lt"/>
                <a:ea typeface="+mn-ea"/>
                <a:cs typeface="+mn-cs"/>
              </a:rPr>
              <a:t> 2023, 11</a:t>
            </a:r>
            <a:r>
              <a:rPr lang="el-GR" sz="2400" dirty="0">
                <a:solidFill>
                  <a:schemeClr val="accent1">
                    <a:lumMod val="50000"/>
                  </a:schemeClr>
                </a:solidFill>
                <a:latin typeface="+mn-lt"/>
                <a:ea typeface="+mn-ea"/>
                <a:cs typeface="+mn-cs"/>
              </a:rPr>
              <a:t>π.μ</a:t>
            </a:r>
            <a:r>
              <a:rPr lang="en-US" sz="2400" dirty="0">
                <a:solidFill>
                  <a:schemeClr val="accent1">
                    <a:lumMod val="50000"/>
                  </a:schemeClr>
                </a:solidFill>
                <a:latin typeface="+mn-lt"/>
                <a:ea typeface="+mn-ea"/>
                <a:cs typeface="+mn-cs"/>
              </a:rPr>
              <a:t>., </a:t>
            </a:r>
            <a:r>
              <a:rPr lang="el-GR" sz="2400" dirty="0">
                <a:solidFill>
                  <a:schemeClr val="accent1">
                    <a:lumMod val="50000"/>
                  </a:schemeClr>
                </a:solidFill>
                <a:latin typeface="+mn-lt"/>
                <a:ea typeface="+mn-ea"/>
                <a:cs typeface="+mn-cs"/>
              </a:rPr>
              <a:t>Συνεδριακό Κέντρο Εκάβη</a:t>
            </a:r>
            <a:endParaRPr lang="en-US" sz="2400" dirty="0">
              <a:solidFill>
                <a:schemeClr val="accent1">
                  <a:lumMod val="50000"/>
                </a:schemeClr>
              </a:solidFill>
              <a:latin typeface="+mn-lt"/>
              <a:ea typeface="+mn-ea"/>
              <a:cs typeface="+mn-cs"/>
            </a:endParaRPr>
          </a:p>
        </p:txBody>
      </p:sp>
      <p:sp>
        <p:nvSpPr>
          <p:cNvPr id="3" name="Subtitle 2"/>
          <p:cNvSpPr>
            <a:spLocks noGrp="1"/>
          </p:cNvSpPr>
          <p:nvPr>
            <p:ph type="subTitle" idx="1"/>
          </p:nvPr>
        </p:nvSpPr>
        <p:spPr>
          <a:xfrm>
            <a:off x="1524000" y="5898292"/>
            <a:ext cx="9144000" cy="807308"/>
          </a:xfrm>
        </p:spPr>
        <p:txBody>
          <a:bodyPr>
            <a:normAutofit/>
          </a:bodyPr>
          <a:lstStyle/>
          <a:p>
            <a:r>
              <a:rPr lang="el-GR" sz="1400" dirty="0" smtClean="0"/>
              <a:t>2</a:t>
            </a:r>
            <a:r>
              <a:rPr lang="el-GR" sz="1400" baseline="30000" dirty="0" smtClean="0"/>
              <a:t>ο</a:t>
            </a:r>
            <a:r>
              <a:rPr lang="el-GR" sz="1400" dirty="0" smtClean="0"/>
              <a:t> Επαγγελματικό Λύκειο Κατερίνης, Νέο Κεραμίδι, Κατερίνη, 60100</a:t>
            </a:r>
          </a:p>
          <a:p>
            <a:r>
              <a:rPr lang="en-US" sz="1400" dirty="0"/>
              <a:t>e</a:t>
            </a:r>
            <a:r>
              <a:rPr lang="en-US" sz="1400" dirty="0" smtClean="0"/>
              <a:t>mail: </a:t>
            </a:r>
            <a:r>
              <a:rPr lang="en-US" sz="1400" dirty="0" smtClean="0">
                <a:hlinkClick r:id="rId2"/>
              </a:rPr>
              <a:t>mail@2epal-kater.pie.sch.gr</a:t>
            </a:r>
            <a:r>
              <a:rPr lang="el-GR" sz="1400" dirty="0" smtClean="0"/>
              <a:t>, Τηλέφωνο: 23510 45650</a:t>
            </a:r>
            <a:endParaRPr lang="en-US" sz="14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980419" y="1909551"/>
            <a:ext cx="5183278" cy="2621259"/>
          </a:xfrm>
          <a:prstGeom prst="rect">
            <a:avLst/>
          </a:prstGeom>
        </p:spPr>
      </p:pic>
    </p:spTree>
    <p:extLst>
      <p:ext uri="{BB962C8B-B14F-4D97-AF65-F5344CB8AC3E}">
        <p14:creationId xmlns:p14="http://schemas.microsoft.com/office/powerpoint/2010/main" val="3086980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50941"/>
            <a:ext cx="10515600" cy="1325563"/>
          </a:xfrm>
        </p:spPr>
        <p:txBody>
          <a:bodyPr>
            <a:normAutofit/>
          </a:bodyPr>
          <a:lstStyle/>
          <a:p>
            <a:r>
              <a:rPr lang="en-US" b="1" dirty="0">
                <a:solidFill>
                  <a:srgbClr val="7030A0"/>
                </a:solidFill>
              </a:rPr>
              <a:t>Training – </a:t>
            </a:r>
            <a:r>
              <a:rPr lang="el-GR" b="1" dirty="0">
                <a:solidFill>
                  <a:srgbClr val="7030A0"/>
                </a:solidFill>
              </a:rPr>
              <a:t>Εκπαιδευτικό σεμινάριο</a:t>
            </a:r>
            <a:endParaRPr lang="en-US" b="1" dirty="0">
              <a:solidFill>
                <a:srgbClr val="7030A0"/>
              </a:solidFill>
            </a:endParaRPr>
          </a:p>
        </p:txBody>
      </p:sp>
      <p:sp>
        <p:nvSpPr>
          <p:cNvPr id="3" name="Content Placeholder 2"/>
          <p:cNvSpPr>
            <a:spLocks noGrp="1"/>
          </p:cNvSpPr>
          <p:nvPr>
            <p:ph idx="1"/>
          </p:nvPr>
        </p:nvSpPr>
        <p:spPr>
          <a:xfrm>
            <a:off x="593124" y="1564584"/>
            <a:ext cx="4613190" cy="4612379"/>
          </a:xfrm>
        </p:spPr>
        <p:txBody>
          <a:bodyPr>
            <a:normAutofit fontScale="77500" lnSpcReduction="20000"/>
          </a:bodyPr>
          <a:lstStyle/>
          <a:p>
            <a:pPr marL="0" indent="0" algn="ctr">
              <a:lnSpc>
                <a:spcPct val="150000"/>
              </a:lnSpc>
              <a:buNone/>
            </a:pPr>
            <a:r>
              <a:rPr lang="el-GR" dirty="0" smtClean="0"/>
              <a:t>Τον Μάιο του 2023 πραγματοποιήθηκε στο </a:t>
            </a:r>
            <a:r>
              <a:rPr lang="en-US" dirty="0" smtClean="0"/>
              <a:t>Caceres</a:t>
            </a:r>
            <a:r>
              <a:rPr lang="el-GR" dirty="0" smtClean="0"/>
              <a:t> της Ισπανίας πενθήμερο εκπαιδευτικό σεμινάριο με συμμετοχή 35 ατόμων από τους οργανισμούς της κοινοπραξίας. Το ιδιαίτερα ενδιαφέρον θέμα αφορούσε τα βήματα συγγραφής μια ολοκληρωμένης πρότασης ενός Ευρωπαϊκού προγράμματος</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3128" y="0"/>
            <a:ext cx="1564584" cy="156458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2874" y="1476505"/>
            <a:ext cx="3064477" cy="229835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43390" y="1476504"/>
            <a:ext cx="3384322" cy="2298359"/>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79215" y="3929449"/>
            <a:ext cx="3783913" cy="2837935"/>
          </a:xfrm>
          <a:prstGeom prst="rect">
            <a:avLst/>
          </a:prstGeom>
        </p:spPr>
      </p:pic>
    </p:spTree>
    <p:extLst>
      <p:ext uri="{BB962C8B-B14F-4D97-AF65-F5344CB8AC3E}">
        <p14:creationId xmlns:p14="http://schemas.microsoft.com/office/powerpoint/2010/main" val="6939362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l-GR" b="1" dirty="0">
                <a:solidFill>
                  <a:srgbClr val="7030A0"/>
                </a:solidFill>
              </a:rPr>
              <a:t>Συμπεράσματα</a:t>
            </a:r>
            <a:endParaRPr lang="en-US" b="1" dirty="0">
              <a:solidFill>
                <a:srgbClr val="7030A0"/>
              </a:solidFill>
            </a:endParaRPr>
          </a:p>
        </p:txBody>
      </p:sp>
      <p:sp>
        <p:nvSpPr>
          <p:cNvPr id="3" name="Content Placeholder 2"/>
          <p:cNvSpPr>
            <a:spLocks noGrp="1"/>
          </p:cNvSpPr>
          <p:nvPr>
            <p:ph idx="1"/>
          </p:nvPr>
        </p:nvSpPr>
        <p:spPr>
          <a:xfrm>
            <a:off x="626076" y="1199550"/>
            <a:ext cx="11046939" cy="4351338"/>
          </a:xfrm>
        </p:spPr>
        <p:txBody>
          <a:bodyPr>
            <a:normAutofit fontScale="85000" lnSpcReduction="20000"/>
          </a:bodyPr>
          <a:lstStyle/>
          <a:p>
            <a:pPr marL="0" indent="0">
              <a:lnSpc>
                <a:spcPct val="150000"/>
              </a:lnSpc>
              <a:buNone/>
            </a:pPr>
            <a:r>
              <a:rPr lang="el-GR" b="1" dirty="0" smtClean="0"/>
              <a:t>Το πρόγραμμα υλοποιήθηκε στο πλαίσιο του </a:t>
            </a:r>
            <a:r>
              <a:rPr lang="en-US" b="1" dirty="0" smtClean="0"/>
              <a:t>Erasmus+</a:t>
            </a:r>
            <a:r>
              <a:rPr lang="el-GR" b="1" dirty="0"/>
              <a:t> </a:t>
            </a:r>
            <a:r>
              <a:rPr lang="el-GR" b="1" dirty="0" smtClean="0"/>
              <a:t>και προσέφερε πολλαπλά οφέλη για τους συμμετέχοντες: </a:t>
            </a:r>
          </a:p>
          <a:p>
            <a:pPr>
              <a:lnSpc>
                <a:spcPct val="150000"/>
              </a:lnSpc>
            </a:pPr>
            <a:r>
              <a:rPr lang="el-GR" dirty="0" smtClean="0"/>
              <a:t>Προσέφερε στην κοινοπραξία, γνώση και εμπειρία σχετικά με τις πρακτικές αντιμετώπισης της σχολικής διαρροής στην Ευρώπη</a:t>
            </a:r>
          </a:p>
          <a:p>
            <a:pPr>
              <a:lnSpc>
                <a:spcPct val="150000"/>
              </a:lnSpc>
            </a:pPr>
            <a:r>
              <a:rPr lang="el-GR" dirty="0" smtClean="0"/>
              <a:t>Προσέφερε στις τοπικές κοινωνίες πληθώρα επαφών για πιθανή μελλοντική συνεργασία με Ευρωπαίους εταίρους όχι μόνο σε θέματα εκπαίδευσης</a:t>
            </a:r>
          </a:p>
          <a:p>
            <a:pPr>
              <a:lnSpc>
                <a:spcPct val="150000"/>
              </a:lnSpc>
            </a:pPr>
            <a:r>
              <a:rPr lang="el-GR" dirty="0" smtClean="0"/>
              <a:t>Προσέφερε πολύτιμες γνώσεις στους συμμετέχοντες σχετικά με τον τρόπο συγγραφής μια πρότασης </a:t>
            </a:r>
            <a:r>
              <a:rPr lang="en-US" dirty="0" smtClean="0"/>
              <a:t>Erasmus </a:t>
            </a:r>
            <a:r>
              <a:rPr lang="el-GR" dirty="0" smtClean="0"/>
              <a:t>προκειμένου να ξεκινήσουν νέα προγράμματα</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3128" y="0"/>
            <a:ext cx="1564584" cy="156458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6853" y="5607438"/>
            <a:ext cx="4000500" cy="1143000"/>
          </a:xfrm>
          <a:prstGeom prst="rect">
            <a:avLst/>
          </a:prstGeom>
        </p:spPr>
      </p:pic>
    </p:spTree>
    <p:extLst>
      <p:ext uri="{BB962C8B-B14F-4D97-AF65-F5344CB8AC3E}">
        <p14:creationId xmlns:p14="http://schemas.microsoft.com/office/powerpoint/2010/main" val="13173773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a:solidFill>
                  <a:srgbClr val="7030A0"/>
                </a:solidFill>
              </a:rPr>
              <a:t>Ερωτήσεις  - Συζήτηση </a:t>
            </a:r>
            <a:endParaRPr lang="en-US" b="1" dirty="0">
              <a:solidFill>
                <a:srgbClr val="7030A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218" y="2055813"/>
            <a:ext cx="5748081" cy="356986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3128" y="0"/>
            <a:ext cx="1564584" cy="1564584"/>
          </a:xfrm>
          <a:prstGeom prst="rect">
            <a:avLst/>
          </a:prstGeom>
        </p:spPr>
      </p:pic>
      <p:sp>
        <p:nvSpPr>
          <p:cNvPr id="3" name="TextBox 2"/>
          <p:cNvSpPr txBox="1"/>
          <p:nvPr/>
        </p:nvSpPr>
        <p:spPr>
          <a:xfrm>
            <a:off x="7438767" y="5807527"/>
            <a:ext cx="3171567" cy="646331"/>
          </a:xfrm>
          <a:prstGeom prst="rect">
            <a:avLst/>
          </a:prstGeom>
          <a:noFill/>
        </p:spPr>
        <p:txBody>
          <a:bodyPr wrap="square" rtlCol="0">
            <a:spAutoFit/>
          </a:bodyPr>
          <a:lstStyle/>
          <a:p>
            <a:pPr algn="ctr"/>
            <a:r>
              <a:rPr lang="el-GR" dirty="0" smtClean="0"/>
              <a:t>2</a:t>
            </a:r>
            <a:r>
              <a:rPr lang="el-GR" baseline="30000" dirty="0" smtClean="0"/>
              <a:t>ο</a:t>
            </a:r>
            <a:r>
              <a:rPr lang="el-GR" dirty="0" smtClean="0"/>
              <a:t> ΕΠΑΛ Κατερίνης - </a:t>
            </a:r>
            <a:r>
              <a:rPr lang="en-US" dirty="0" smtClean="0"/>
              <a:t>YOUCAN</a:t>
            </a:r>
            <a:endParaRPr lang="el-GR" dirty="0" smtClean="0">
              <a:hlinkClick r:id="rId4"/>
            </a:endParaRPr>
          </a:p>
          <a:p>
            <a:pPr algn="ctr"/>
            <a:r>
              <a:rPr lang="en-US" dirty="0">
                <a:hlinkClick r:id="rId5"/>
              </a:rPr>
              <a:t>https://</a:t>
            </a:r>
            <a:r>
              <a:rPr lang="en-US" dirty="0" smtClean="0">
                <a:hlinkClick r:id="rId5"/>
              </a:rPr>
              <a:t>qrco.de/be4oy2</a:t>
            </a:r>
            <a:r>
              <a:rPr lang="en-US" dirty="0" smtClean="0"/>
              <a:t> </a:t>
            </a:r>
            <a:endParaRPr lang="en-US" dirty="0"/>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15216" y="1564584"/>
            <a:ext cx="3218667" cy="4172465"/>
          </a:xfrm>
          <a:prstGeom prst="rect">
            <a:avLst/>
          </a:prstGeom>
        </p:spPr>
      </p:pic>
    </p:spTree>
    <p:extLst>
      <p:ext uri="{BB962C8B-B14F-4D97-AF65-F5344CB8AC3E}">
        <p14:creationId xmlns:p14="http://schemas.microsoft.com/office/powerpoint/2010/main" val="6412747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751" y="365125"/>
            <a:ext cx="11648303" cy="1325563"/>
          </a:xfrm>
        </p:spPr>
        <p:txBody>
          <a:bodyPr>
            <a:normAutofit/>
          </a:bodyPr>
          <a:lstStyle/>
          <a:p>
            <a:pPr algn="ctr"/>
            <a:r>
              <a:rPr lang="en-US" sz="3600" b="1" dirty="0">
                <a:solidFill>
                  <a:srgbClr val="7030A0"/>
                </a:solidFill>
              </a:rPr>
              <a:t>YOUth with migrant dropout tackling: </a:t>
            </a:r>
            <a:r>
              <a:rPr lang="en-US" sz="3600" b="1" dirty="0" err="1" smtClean="0">
                <a:solidFill>
                  <a:srgbClr val="7030A0"/>
                </a:solidFill>
              </a:rPr>
              <a:t>CApacity</a:t>
            </a:r>
            <a:r>
              <a:rPr lang="en-US" sz="3600" b="1" dirty="0" smtClean="0">
                <a:solidFill>
                  <a:srgbClr val="7030A0"/>
                </a:solidFill>
              </a:rPr>
              <a:t> </a:t>
            </a:r>
            <a:r>
              <a:rPr lang="en-US" sz="3600" b="1" dirty="0" err="1" smtClean="0">
                <a:solidFill>
                  <a:srgbClr val="7030A0"/>
                </a:solidFill>
              </a:rPr>
              <a:t>buildiNg</a:t>
            </a:r>
            <a:r>
              <a:rPr lang="el-GR" sz="3600" b="1" dirty="0" smtClean="0">
                <a:solidFill>
                  <a:srgbClr val="7030A0"/>
                </a:solidFill>
              </a:rPr>
              <a:t/>
            </a:r>
            <a:br>
              <a:rPr lang="el-GR" sz="3600" b="1" dirty="0" smtClean="0">
                <a:solidFill>
                  <a:srgbClr val="7030A0"/>
                </a:solidFill>
              </a:rPr>
            </a:br>
            <a:r>
              <a:rPr lang="el-GR" sz="3600" b="1" i="1" dirty="0" smtClean="0">
                <a:solidFill>
                  <a:schemeClr val="accent1">
                    <a:lumMod val="50000"/>
                  </a:schemeClr>
                </a:solidFill>
              </a:rPr>
              <a:t>Ερωτημαλογίο αξιολόγησης εκδήλωσης</a:t>
            </a:r>
            <a:endParaRPr lang="en-US" sz="3600" i="1" dirty="0">
              <a:solidFill>
                <a:schemeClr val="accent1">
                  <a:lumMod val="50000"/>
                </a:scheme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7896" y="1598622"/>
            <a:ext cx="3939556" cy="5106977"/>
          </a:xfrm>
          <a:prstGeom prst="rect">
            <a:avLst/>
          </a:prstGeom>
        </p:spPr>
      </p:pic>
      <p:sp>
        <p:nvSpPr>
          <p:cNvPr id="6" name="TextBox 5"/>
          <p:cNvSpPr txBox="1"/>
          <p:nvPr/>
        </p:nvSpPr>
        <p:spPr>
          <a:xfrm>
            <a:off x="7702635" y="3228647"/>
            <a:ext cx="3278403" cy="738664"/>
          </a:xfrm>
          <a:prstGeom prst="rect">
            <a:avLst/>
          </a:prstGeom>
          <a:noFill/>
        </p:spPr>
        <p:txBody>
          <a:bodyPr wrap="square" rtlCol="0">
            <a:spAutoFit/>
          </a:bodyPr>
          <a:lstStyle/>
          <a:p>
            <a:pPr algn="ctr"/>
            <a:r>
              <a:rPr lang="en-US" dirty="0" smtClean="0"/>
              <a:t>YOUCAN </a:t>
            </a:r>
            <a:r>
              <a:rPr lang="el-GR" dirty="0" smtClean="0"/>
              <a:t>Αξιολόγηση Εκδήλωσης</a:t>
            </a:r>
            <a:endParaRPr lang="el-GR" dirty="0" smtClean="0">
              <a:hlinkClick r:id="rId3"/>
            </a:endParaRPr>
          </a:p>
          <a:p>
            <a:pPr algn="ctr"/>
            <a:r>
              <a:rPr lang="en-US" sz="2400" dirty="0" smtClean="0">
                <a:hlinkClick r:id="rId3"/>
              </a:rPr>
              <a:t>https</a:t>
            </a:r>
            <a:r>
              <a:rPr lang="en-US" sz="2400" dirty="0">
                <a:hlinkClick r:id="rId3"/>
              </a:rPr>
              <a:t>://</a:t>
            </a:r>
            <a:r>
              <a:rPr lang="en-US" sz="2400" dirty="0" smtClean="0">
                <a:hlinkClick r:id="rId3"/>
              </a:rPr>
              <a:t>qrco.de/be4op7</a:t>
            </a:r>
            <a:r>
              <a:rPr lang="el-GR" sz="2400" dirty="0" smtClean="0"/>
              <a:t> </a:t>
            </a:r>
            <a:endParaRPr lang="en-US" sz="2400" dirty="0"/>
          </a:p>
        </p:txBody>
      </p:sp>
    </p:spTree>
    <p:extLst>
      <p:ext uri="{BB962C8B-B14F-4D97-AF65-F5344CB8AC3E}">
        <p14:creationId xmlns:p14="http://schemas.microsoft.com/office/powerpoint/2010/main" val="712403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b="1" dirty="0">
                <a:solidFill>
                  <a:srgbClr val="7030A0"/>
                </a:solidFill>
              </a:rPr>
              <a:t>Μέλη της κοινοπραξίας</a:t>
            </a:r>
            <a:endParaRPr lang="en-US" sz="3200" b="1" dirty="0">
              <a:solidFill>
                <a:srgbClr val="7030A0"/>
              </a:solidFill>
            </a:endParaRPr>
          </a:p>
        </p:txBody>
      </p:sp>
      <p:sp>
        <p:nvSpPr>
          <p:cNvPr id="3" name="Content Placeholder 2"/>
          <p:cNvSpPr>
            <a:spLocks noGrp="1"/>
          </p:cNvSpPr>
          <p:nvPr>
            <p:ph idx="1"/>
          </p:nvPr>
        </p:nvSpPr>
        <p:spPr/>
        <p:txBody>
          <a:bodyPr>
            <a:normAutofit fontScale="92500"/>
          </a:bodyPr>
          <a:lstStyle/>
          <a:p>
            <a:pPr>
              <a:lnSpc>
                <a:spcPct val="150000"/>
              </a:lnSpc>
            </a:pPr>
            <a:r>
              <a:rPr lang="el-GR" sz="2600" dirty="0" smtClean="0">
                <a:solidFill>
                  <a:schemeClr val="accent1">
                    <a:lumMod val="50000"/>
                  </a:schemeClr>
                </a:solidFill>
              </a:rPr>
              <a:t>2</a:t>
            </a:r>
            <a:r>
              <a:rPr lang="el-GR" sz="2600" baseline="30000" dirty="0" smtClean="0">
                <a:solidFill>
                  <a:schemeClr val="accent1">
                    <a:lumMod val="50000"/>
                  </a:schemeClr>
                </a:solidFill>
              </a:rPr>
              <a:t>ο</a:t>
            </a:r>
            <a:r>
              <a:rPr lang="el-GR" sz="2600" dirty="0" smtClean="0">
                <a:solidFill>
                  <a:schemeClr val="accent1">
                    <a:lumMod val="50000"/>
                  </a:schemeClr>
                </a:solidFill>
              </a:rPr>
              <a:t> Επαγγελματικό Λύκειο Κατερίνης</a:t>
            </a:r>
          </a:p>
          <a:p>
            <a:pPr>
              <a:lnSpc>
                <a:spcPct val="150000"/>
              </a:lnSpc>
            </a:pPr>
            <a:r>
              <a:rPr lang="en-GB" sz="2600" dirty="0">
                <a:solidFill>
                  <a:schemeClr val="accent2">
                    <a:lumMod val="50000"/>
                  </a:schemeClr>
                </a:solidFill>
              </a:rPr>
              <a:t>A.M.E.C.E. (Association </a:t>
            </a:r>
            <a:r>
              <a:rPr lang="en-GB" sz="2600" dirty="0" err="1">
                <a:solidFill>
                  <a:schemeClr val="accent2">
                    <a:lumMod val="50000"/>
                  </a:schemeClr>
                </a:solidFill>
              </a:rPr>
              <a:t>Maison</a:t>
            </a:r>
            <a:r>
              <a:rPr lang="en-GB" sz="2600" dirty="0">
                <a:solidFill>
                  <a:schemeClr val="accent2">
                    <a:lumMod val="50000"/>
                  </a:schemeClr>
                </a:solidFill>
              </a:rPr>
              <a:t> d’enfant pour la Culture et </a:t>
            </a:r>
            <a:r>
              <a:rPr lang="en-GB" sz="2600" dirty="0" err="1">
                <a:solidFill>
                  <a:schemeClr val="accent2">
                    <a:lumMod val="50000"/>
                  </a:schemeClr>
                </a:solidFill>
              </a:rPr>
              <a:t>l’Education</a:t>
            </a:r>
            <a:r>
              <a:rPr lang="en-GB" sz="2600" dirty="0">
                <a:solidFill>
                  <a:schemeClr val="accent2">
                    <a:lumMod val="50000"/>
                  </a:schemeClr>
                </a:solidFill>
              </a:rPr>
              <a:t>), </a:t>
            </a:r>
            <a:r>
              <a:rPr lang="el-GR" sz="2600" dirty="0" smtClean="0">
                <a:solidFill>
                  <a:schemeClr val="accent2">
                    <a:lumMod val="50000"/>
                  </a:schemeClr>
                </a:solidFill>
              </a:rPr>
              <a:t>Ιταλία</a:t>
            </a:r>
            <a:endParaRPr lang="el-GR" sz="2600" dirty="0">
              <a:solidFill>
                <a:schemeClr val="accent2">
                  <a:lumMod val="50000"/>
                </a:schemeClr>
              </a:solidFill>
            </a:endParaRPr>
          </a:p>
          <a:p>
            <a:pPr>
              <a:lnSpc>
                <a:spcPct val="150000"/>
              </a:lnSpc>
            </a:pPr>
            <a:r>
              <a:rPr lang="en-GB" sz="2600" dirty="0" err="1" smtClean="0">
                <a:solidFill>
                  <a:schemeClr val="accent4">
                    <a:lumMod val="50000"/>
                  </a:schemeClr>
                </a:solidFill>
              </a:rPr>
              <a:t>Cámara</a:t>
            </a:r>
            <a:r>
              <a:rPr lang="en-GB" sz="2600" dirty="0" smtClean="0">
                <a:solidFill>
                  <a:schemeClr val="accent4">
                    <a:lumMod val="50000"/>
                  </a:schemeClr>
                </a:solidFill>
              </a:rPr>
              <a:t> </a:t>
            </a:r>
            <a:r>
              <a:rPr lang="en-GB" sz="2600" dirty="0" err="1">
                <a:solidFill>
                  <a:schemeClr val="accent4">
                    <a:lumMod val="50000"/>
                  </a:schemeClr>
                </a:solidFill>
              </a:rPr>
              <a:t>Oficial</a:t>
            </a:r>
            <a:r>
              <a:rPr lang="en-GB" sz="2600" dirty="0">
                <a:solidFill>
                  <a:schemeClr val="accent4">
                    <a:lumMod val="50000"/>
                  </a:schemeClr>
                </a:solidFill>
              </a:rPr>
              <a:t> de </a:t>
            </a:r>
            <a:r>
              <a:rPr lang="en-GB" sz="2600" dirty="0" err="1">
                <a:solidFill>
                  <a:schemeClr val="accent4">
                    <a:lumMod val="50000"/>
                  </a:schemeClr>
                </a:solidFill>
              </a:rPr>
              <a:t>Comercio</a:t>
            </a:r>
            <a:r>
              <a:rPr lang="en-GB" sz="2600" dirty="0">
                <a:solidFill>
                  <a:schemeClr val="accent4">
                    <a:lumMod val="50000"/>
                  </a:schemeClr>
                </a:solidFill>
              </a:rPr>
              <a:t>, </a:t>
            </a:r>
            <a:r>
              <a:rPr lang="en-GB" sz="2600" dirty="0" err="1">
                <a:solidFill>
                  <a:schemeClr val="accent4">
                    <a:lumMod val="50000"/>
                  </a:schemeClr>
                </a:solidFill>
              </a:rPr>
              <a:t>Industria</a:t>
            </a:r>
            <a:r>
              <a:rPr lang="en-GB" sz="2600" dirty="0">
                <a:solidFill>
                  <a:schemeClr val="accent4">
                    <a:lumMod val="50000"/>
                  </a:schemeClr>
                </a:solidFill>
              </a:rPr>
              <a:t> y </a:t>
            </a:r>
            <a:r>
              <a:rPr lang="en-GB" sz="2600" dirty="0" err="1">
                <a:solidFill>
                  <a:schemeClr val="accent4">
                    <a:lumMod val="50000"/>
                  </a:schemeClr>
                </a:solidFill>
              </a:rPr>
              <a:t>Servicios</a:t>
            </a:r>
            <a:r>
              <a:rPr lang="en-GB" sz="2600" dirty="0">
                <a:solidFill>
                  <a:schemeClr val="accent4">
                    <a:lumMod val="50000"/>
                  </a:schemeClr>
                </a:solidFill>
              </a:rPr>
              <a:t> de </a:t>
            </a:r>
            <a:r>
              <a:rPr lang="en-GB" sz="2600" dirty="0" err="1">
                <a:solidFill>
                  <a:schemeClr val="accent4">
                    <a:lumMod val="50000"/>
                  </a:schemeClr>
                </a:solidFill>
              </a:rPr>
              <a:t>Cáceres</a:t>
            </a:r>
            <a:r>
              <a:rPr lang="en-GB" sz="2600" dirty="0">
                <a:solidFill>
                  <a:schemeClr val="accent4">
                    <a:lumMod val="50000"/>
                  </a:schemeClr>
                </a:solidFill>
              </a:rPr>
              <a:t>, </a:t>
            </a:r>
            <a:r>
              <a:rPr lang="el-GR" sz="2600" dirty="0" smtClean="0">
                <a:solidFill>
                  <a:schemeClr val="accent4">
                    <a:lumMod val="50000"/>
                  </a:schemeClr>
                </a:solidFill>
              </a:rPr>
              <a:t>Ισπανία</a:t>
            </a:r>
            <a:endParaRPr lang="el-GR" sz="2600" dirty="0">
              <a:solidFill>
                <a:schemeClr val="accent4">
                  <a:lumMod val="50000"/>
                </a:schemeClr>
              </a:solidFill>
            </a:endParaRPr>
          </a:p>
          <a:p>
            <a:pPr>
              <a:lnSpc>
                <a:spcPct val="150000"/>
              </a:lnSpc>
            </a:pPr>
            <a:r>
              <a:rPr lang="en-GB" sz="2600" dirty="0" err="1" smtClean="0">
                <a:solidFill>
                  <a:schemeClr val="accent6">
                    <a:lumMod val="50000"/>
                  </a:schemeClr>
                </a:solidFill>
              </a:rPr>
              <a:t>Associazione</a:t>
            </a:r>
            <a:r>
              <a:rPr lang="en-GB" sz="2600" dirty="0" smtClean="0">
                <a:solidFill>
                  <a:schemeClr val="accent6">
                    <a:lumMod val="50000"/>
                  </a:schemeClr>
                </a:solidFill>
              </a:rPr>
              <a:t> </a:t>
            </a:r>
            <a:r>
              <a:rPr lang="en-GB" sz="2600" dirty="0">
                <a:solidFill>
                  <a:schemeClr val="accent6">
                    <a:lumMod val="50000"/>
                  </a:schemeClr>
                </a:solidFill>
              </a:rPr>
              <a:t>di </a:t>
            </a:r>
            <a:r>
              <a:rPr lang="en-GB" sz="2600" dirty="0" err="1">
                <a:solidFill>
                  <a:schemeClr val="accent6">
                    <a:lumMod val="50000"/>
                  </a:schemeClr>
                </a:solidFill>
              </a:rPr>
              <a:t>promozione</a:t>
            </a:r>
            <a:r>
              <a:rPr lang="en-GB" sz="2600" dirty="0">
                <a:solidFill>
                  <a:schemeClr val="accent6">
                    <a:lumMod val="50000"/>
                  </a:schemeClr>
                </a:solidFill>
              </a:rPr>
              <a:t> </a:t>
            </a:r>
            <a:r>
              <a:rPr lang="en-GB" sz="2600" dirty="0" err="1">
                <a:solidFill>
                  <a:schemeClr val="accent6">
                    <a:lumMod val="50000"/>
                  </a:schemeClr>
                </a:solidFill>
              </a:rPr>
              <a:t>sociale</a:t>
            </a:r>
            <a:r>
              <a:rPr lang="en-GB" sz="2600" dirty="0">
                <a:solidFill>
                  <a:schemeClr val="accent6">
                    <a:lumMod val="50000"/>
                  </a:schemeClr>
                </a:solidFill>
              </a:rPr>
              <a:t> Joint, </a:t>
            </a:r>
            <a:r>
              <a:rPr lang="el-GR" sz="2600" dirty="0" smtClean="0">
                <a:solidFill>
                  <a:schemeClr val="accent6">
                    <a:lumMod val="50000"/>
                  </a:schemeClr>
                </a:solidFill>
              </a:rPr>
              <a:t>Ιταλία</a:t>
            </a:r>
            <a:endParaRPr lang="el-GR" sz="2600" dirty="0">
              <a:solidFill>
                <a:schemeClr val="accent6">
                  <a:lumMod val="50000"/>
                </a:schemeClr>
              </a:solidFill>
            </a:endParaRPr>
          </a:p>
          <a:p>
            <a:pPr>
              <a:lnSpc>
                <a:spcPct val="150000"/>
              </a:lnSpc>
            </a:pPr>
            <a:r>
              <a:rPr lang="en-GB" sz="2600" dirty="0" err="1" smtClean="0">
                <a:solidFill>
                  <a:schemeClr val="accent1">
                    <a:lumMod val="75000"/>
                  </a:schemeClr>
                </a:solidFill>
              </a:rPr>
              <a:t>Aidlearn</a:t>
            </a:r>
            <a:r>
              <a:rPr lang="en-GB" sz="2600" dirty="0">
                <a:solidFill>
                  <a:schemeClr val="accent1">
                    <a:lumMod val="75000"/>
                  </a:schemeClr>
                </a:solidFill>
              </a:rPr>
              <a:t>, </a:t>
            </a:r>
            <a:r>
              <a:rPr lang="en-GB" sz="2600" dirty="0" err="1">
                <a:solidFill>
                  <a:schemeClr val="accent1">
                    <a:lumMod val="75000"/>
                  </a:schemeClr>
                </a:solidFill>
              </a:rPr>
              <a:t>Consultoria</a:t>
            </a:r>
            <a:r>
              <a:rPr lang="en-GB" sz="2600" dirty="0">
                <a:solidFill>
                  <a:schemeClr val="accent1">
                    <a:lumMod val="75000"/>
                  </a:schemeClr>
                </a:solidFill>
              </a:rPr>
              <a:t> </a:t>
            </a:r>
            <a:r>
              <a:rPr lang="en-GB" sz="2600" dirty="0" err="1">
                <a:solidFill>
                  <a:schemeClr val="accent1">
                    <a:lumMod val="75000"/>
                  </a:schemeClr>
                </a:solidFill>
              </a:rPr>
              <a:t>em</a:t>
            </a:r>
            <a:r>
              <a:rPr lang="en-GB" sz="2600" dirty="0">
                <a:solidFill>
                  <a:schemeClr val="accent1">
                    <a:lumMod val="75000"/>
                  </a:schemeClr>
                </a:solidFill>
              </a:rPr>
              <a:t> </a:t>
            </a:r>
            <a:r>
              <a:rPr lang="en-GB" sz="2600" dirty="0" err="1">
                <a:solidFill>
                  <a:schemeClr val="accent1">
                    <a:lumMod val="75000"/>
                  </a:schemeClr>
                </a:solidFill>
              </a:rPr>
              <a:t>Recursos</a:t>
            </a:r>
            <a:r>
              <a:rPr lang="en-GB" sz="2600" dirty="0">
                <a:solidFill>
                  <a:schemeClr val="accent1">
                    <a:lumMod val="75000"/>
                  </a:schemeClr>
                </a:solidFill>
              </a:rPr>
              <a:t> </a:t>
            </a:r>
            <a:r>
              <a:rPr lang="en-GB" sz="2600" dirty="0" err="1">
                <a:solidFill>
                  <a:schemeClr val="accent1">
                    <a:lumMod val="75000"/>
                  </a:schemeClr>
                </a:solidFill>
              </a:rPr>
              <a:t>Humanos</a:t>
            </a:r>
            <a:r>
              <a:rPr lang="en-GB" sz="2600" dirty="0">
                <a:solidFill>
                  <a:schemeClr val="accent1">
                    <a:lumMod val="75000"/>
                  </a:schemeClr>
                </a:solidFill>
              </a:rPr>
              <a:t> </a:t>
            </a:r>
            <a:r>
              <a:rPr lang="en-GB" sz="2600" dirty="0" err="1">
                <a:solidFill>
                  <a:schemeClr val="accent1">
                    <a:lumMod val="75000"/>
                  </a:schemeClr>
                </a:solidFill>
              </a:rPr>
              <a:t>Lda</a:t>
            </a:r>
            <a:r>
              <a:rPr lang="en-GB" sz="2600" dirty="0">
                <a:solidFill>
                  <a:schemeClr val="accent1">
                    <a:lumMod val="75000"/>
                  </a:schemeClr>
                </a:solidFill>
              </a:rPr>
              <a:t>., </a:t>
            </a:r>
            <a:r>
              <a:rPr lang="el-GR" sz="2600" dirty="0" smtClean="0">
                <a:solidFill>
                  <a:schemeClr val="accent1">
                    <a:lumMod val="75000"/>
                  </a:schemeClr>
                </a:solidFill>
              </a:rPr>
              <a:t>Πορτογαλία</a:t>
            </a:r>
            <a:endParaRPr lang="el-GR" sz="2600" dirty="0">
              <a:solidFill>
                <a:schemeClr val="accent1">
                  <a:lumMod val="75000"/>
                </a:schemeClr>
              </a:solidFill>
            </a:endParaRPr>
          </a:p>
          <a:p>
            <a:pPr>
              <a:lnSpc>
                <a:spcPct val="150000"/>
              </a:lnSpc>
            </a:pPr>
            <a:r>
              <a:rPr lang="en-GB" sz="2600" dirty="0" smtClean="0">
                <a:solidFill>
                  <a:srgbClr val="002060"/>
                </a:solidFill>
              </a:rPr>
              <a:t>European </a:t>
            </a:r>
            <a:r>
              <a:rPr lang="en-GB" sz="2600" dirty="0">
                <a:solidFill>
                  <a:srgbClr val="002060"/>
                </a:solidFill>
              </a:rPr>
              <a:t>Centre for Economic and Policy Analysis and </a:t>
            </a:r>
            <a:r>
              <a:rPr lang="en-GB" sz="2600" dirty="0" smtClean="0">
                <a:solidFill>
                  <a:srgbClr val="002060"/>
                </a:solidFill>
              </a:rPr>
              <a:t>Affairs, </a:t>
            </a:r>
            <a:r>
              <a:rPr lang="el-GR" sz="2600" dirty="0" smtClean="0">
                <a:solidFill>
                  <a:srgbClr val="002060"/>
                </a:solidFill>
              </a:rPr>
              <a:t>Βέλγιο</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7453" y="0"/>
            <a:ext cx="1564584" cy="156458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0054" y="0"/>
            <a:ext cx="2605545" cy="1412290"/>
          </a:xfrm>
          <a:prstGeom prst="rect">
            <a:avLst/>
          </a:prstGeom>
        </p:spPr>
      </p:pic>
    </p:spTree>
    <p:extLst>
      <p:ext uri="{BB962C8B-B14F-4D97-AF65-F5344CB8AC3E}">
        <p14:creationId xmlns:p14="http://schemas.microsoft.com/office/powerpoint/2010/main" val="35238660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800"/>
            <a:ext cx="10515600" cy="1325563"/>
          </a:xfrm>
        </p:spPr>
        <p:txBody>
          <a:bodyPr>
            <a:normAutofit/>
          </a:bodyPr>
          <a:lstStyle/>
          <a:p>
            <a:r>
              <a:rPr lang="el-GR" sz="3200" b="1" dirty="0" smtClean="0">
                <a:solidFill>
                  <a:srgbClr val="7030A0"/>
                </a:solidFill>
              </a:rPr>
              <a:t>Σκοπός </a:t>
            </a:r>
            <a:r>
              <a:rPr lang="el-GR" sz="3200" b="1" dirty="0">
                <a:solidFill>
                  <a:srgbClr val="7030A0"/>
                </a:solidFill>
              </a:rPr>
              <a:t>του </a:t>
            </a:r>
            <a:r>
              <a:rPr lang="el-GR" sz="3200" b="1" dirty="0" smtClean="0">
                <a:solidFill>
                  <a:srgbClr val="7030A0"/>
                </a:solidFill>
              </a:rPr>
              <a:t>προγράμματος  </a:t>
            </a:r>
            <a:endParaRPr lang="en-US" sz="3200" b="1" dirty="0">
              <a:solidFill>
                <a:srgbClr val="7030A0"/>
              </a:solidFill>
            </a:endParaRPr>
          </a:p>
        </p:txBody>
      </p:sp>
      <p:sp>
        <p:nvSpPr>
          <p:cNvPr id="3" name="Content Placeholder 2"/>
          <p:cNvSpPr>
            <a:spLocks noGrp="1"/>
          </p:cNvSpPr>
          <p:nvPr>
            <p:ph idx="1"/>
          </p:nvPr>
        </p:nvSpPr>
        <p:spPr>
          <a:xfrm>
            <a:off x="1241855" y="1838323"/>
            <a:ext cx="6724134" cy="3739979"/>
          </a:xfrm>
        </p:spPr>
        <p:txBody>
          <a:bodyPr>
            <a:normAutofit fontScale="77500" lnSpcReduction="20000"/>
          </a:bodyPr>
          <a:lstStyle/>
          <a:p>
            <a:pPr marL="0" indent="0" algn="just">
              <a:lnSpc>
                <a:spcPct val="160000"/>
              </a:lnSpc>
              <a:buNone/>
            </a:pPr>
            <a:r>
              <a:rPr lang="el-GR" sz="2600" dirty="0"/>
              <a:t>Ο γενικός </a:t>
            </a:r>
            <a:r>
              <a:rPr lang="el-GR" sz="2600" dirty="0" smtClean="0"/>
              <a:t>σκοπός </a:t>
            </a:r>
            <a:r>
              <a:rPr lang="el-GR" sz="2600" dirty="0"/>
              <a:t>του προγράμματος είναι να συμβάλει στον εκσυγχρονισμό και να ενισχύσει την ανταπόκριση των συστημάτων εκπαίδευσης και κατάρτισης και των πολιτικών για τη νεολαία στις κύριες προκλήσεις που προκύπτουν από την εγκατάλειψη του σχολείου νέων μεταναστών και τον κοινωνικό </a:t>
            </a:r>
            <a:r>
              <a:rPr lang="el-GR" sz="2600" dirty="0" smtClean="0"/>
              <a:t>αποκλεισμό</a:t>
            </a:r>
            <a:r>
              <a:rPr lang="en-US" sz="2600" dirty="0" smtClean="0"/>
              <a:t> </a:t>
            </a:r>
            <a:r>
              <a:rPr lang="el-GR" sz="2600" dirty="0" smtClean="0"/>
              <a:t>τους, </a:t>
            </a:r>
            <a:r>
              <a:rPr lang="el-GR" sz="2600" dirty="0"/>
              <a:t>με την οικοδόμηση της ικανότητας της κοινοπραξίας να λειτουργούν </a:t>
            </a:r>
            <a:r>
              <a:rPr lang="el-GR" sz="2600" dirty="0" smtClean="0"/>
              <a:t>διακρατικά. </a:t>
            </a:r>
            <a:endParaRPr lang="en-US" sz="2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7453" y="0"/>
            <a:ext cx="1564584" cy="156458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5691" y="2364259"/>
            <a:ext cx="2688109" cy="2688109"/>
          </a:xfrm>
          <a:prstGeom prst="rect">
            <a:avLst/>
          </a:prstGeom>
        </p:spPr>
      </p:pic>
    </p:spTree>
    <p:extLst>
      <p:ext uri="{BB962C8B-B14F-4D97-AF65-F5344CB8AC3E}">
        <p14:creationId xmlns:p14="http://schemas.microsoft.com/office/powerpoint/2010/main" val="1075908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rgbClr val="7030A0"/>
                </a:solidFill>
              </a:rPr>
              <a:t>Στόχοι του προγράμματος</a:t>
            </a:r>
            <a:endParaRPr lang="en-US" dirty="0"/>
          </a:p>
        </p:txBody>
      </p:sp>
      <p:sp>
        <p:nvSpPr>
          <p:cNvPr id="3" name="Content Placeholder 2"/>
          <p:cNvSpPr>
            <a:spLocks noGrp="1"/>
          </p:cNvSpPr>
          <p:nvPr>
            <p:ph idx="1"/>
          </p:nvPr>
        </p:nvSpPr>
        <p:spPr>
          <a:xfrm>
            <a:off x="838200" y="1825625"/>
            <a:ext cx="7144265" cy="4351338"/>
          </a:xfrm>
        </p:spPr>
        <p:txBody>
          <a:bodyPr>
            <a:normAutofit fontScale="70000" lnSpcReduction="20000"/>
          </a:bodyPr>
          <a:lstStyle/>
          <a:p>
            <a:pPr marL="0" indent="0">
              <a:lnSpc>
                <a:spcPct val="150000"/>
              </a:lnSpc>
              <a:buNone/>
            </a:pPr>
            <a:r>
              <a:rPr lang="el-GR" dirty="0" smtClean="0"/>
              <a:t>Με την υλοποίηση αυτού του έργου επιδιώξαμε να πετύχουμε: </a:t>
            </a:r>
          </a:p>
          <a:p>
            <a:pPr marL="0" indent="0">
              <a:lnSpc>
                <a:spcPct val="150000"/>
              </a:lnSpc>
              <a:buNone/>
            </a:pPr>
            <a:endParaRPr lang="el-GR" dirty="0" smtClean="0"/>
          </a:p>
          <a:p>
            <a:pPr>
              <a:lnSpc>
                <a:spcPct val="150000"/>
              </a:lnSpc>
            </a:pPr>
            <a:r>
              <a:rPr lang="el-GR" dirty="0" smtClean="0">
                <a:solidFill>
                  <a:schemeClr val="accent1">
                    <a:lumMod val="50000"/>
                  </a:schemeClr>
                </a:solidFill>
              </a:rPr>
              <a:t>Ανοιχτές συνέργειες και ενισχυμένη συνεργασία με τοπικούς οργανισμούς/εταίρους</a:t>
            </a:r>
            <a:r>
              <a:rPr lang="el-GR" dirty="0" smtClean="0"/>
              <a:t>, </a:t>
            </a:r>
          </a:p>
          <a:p>
            <a:pPr>
              <a:lnSpc>
                <a:spcPct val="150000"/>
              </a:lnSpc>
            </a:pPr>
            <a:r>
              <a:rPr lang="el-GR" dirty="0" smtClean="0">
                <a:solidFill>
                  <a:schemeClr val="accent4">
                    <a:lumMod val="50000"/>
                  </a:schemeClr>
                </a:solidFill>
              </a:rPr>
              <a:t>αυξημένη διάθεση οικονομικών πόρων (εκτός από τα κονδύλια της ΕΕ)</a:t>
            </a:r>
            <a:r>
              <a:rPr lang="el-GR" dirty="0" smtClean="0"/>
              <a:t>, </a:t>
            </a:r>
          </a:p>
          <a:p>
            <a:pPr>
              <a:lnSpc>
                <a:spcPct val="150000"/>
              </a:lnSpc>
            </a:pPr>
            <a:r>
              <a:rPr lang="el-GR" dirty="0" smtClean="0">
                <a:solidFill>
                  <a:schemeClr val="accent6">
                    <a:lumMod val="50000"/>
                  </a:schemeClr>
                </a:solidFill>
              </a:rPr>
              <a:t>αυξημένη ποιότητα στην προετοιμασία, υλοποίηση και παρακολούθηση κοινοτικών/διεθνών έργων</a:t>
            </a:r>
            <a:r>
              <a:rPr lang="el-GR" dirty="0" smtClean="0"/>
              <a:t>.</a:t>
            </a:r>
            <a:endParaRPr lang="en-US" dirty="0" smtClean="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4468" y="2100649"/>
            <a:ext cx="3299157" cy="280665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7453" y="0"/>
            <a:ext cx="1564584" cy="1564584"/>
          </a:xfrm>
          <a:prstGeom prst="rect">
            <a:avLst/>
          </a:prstGeom>
        </p:spPr>
      </p:pic>
    </p:spTree>
    <p:extLst>
      <p:ext uri="{BB962C8B-B14F-4D97-AF65-F5344CB8AC3E}">
        <p14:creationId xmlns:p14="http://schemas.microsoft.com/office/powerpoint/2010/main" val="18457942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919" y="0"/>
            <a:ext cx="10515600" cy="1325563"/>
          </a:xfrm>
        </p:spPr>
        <p:txBody>
          <a:bodyPr>
            <a:normAutofit/>
          </a:bodyPr>
          <a:lstStyle/>
          <a:p>
            <a:r>
              <a:rPr lang="el-GR" b="1" dirty="0">
                <a:solidFill>
                  <a:srgbClr val="7030A0"/>
                </a:solidFill>
              </a:rPr>
              <a:t>Υλοποίηση των στόχων</a:t>
            </a:r>
            <a:endParaRPr lang="en-US" b="1" dirty="0">
              <a:solidFill>
                <a:srgbClr val="7030A0"/>
              </a:solidFill>
            </a:endParaRPr>
          </a:p>
        </p:txBody>
      </p:sp>
      <p:sp>
        <p:nvSpPr>
          <p:cNvPr id="3" name="Content Placeholder 2"/>
          <p:cNvSpPr>
            <a:spLocks noGrp="1"/>
          </p:cNvSpPr>
          <p:nvPr>
            <p:ph idx="1"/>
          </p:nvPr>
        </p:nvSpPr>
        <p:spPr>
          <a:xfrm>
            <a:off x="502508" y="1161535"/>
            <a:ext cx="11170508" cy="5568779"/>
          </a:xfrm>
        </p:spPr>
        <p:txBody>
          <a:bodyPr>
            <a:normAutofit fontScale="77500" lnSpcReduction="20000"/>
          </a:bodyPr>
          <a:lstStyle/>
          <a:p>
            <a:pPr marL="0" indent="0">
              <a:lnSpc>
                <a:spcPct val="150000"/>
              </a:lnSpc>
              <a:buNone/>
            </a:pPr>
            <a:r>
              <a:rPr lang="el-GR" b="1" dirty="0" smtClean="0"/>
              <a:t>Οι στόχοι του προγράμματος υλοποιήθηκαν μέσω των ακόλουθων δράσεων:</a:t>
            </a:r>
          </a:p>
          <a:p>
            <a:pPr>
              <a:lnSpc>
                <a:spcPct val="150000"/>
              </a:lnSpc>
            </a:pPr>
            <a:r>
              <a:rPr lang="el-GR" dirty="0" smtClean="0">
                <a:solidFill>
                  <a:schemeClr val="accent1">
                    <a:lumMod val="50000"/>
                  </a:schemeClr>
                </a:solidFill>
              </a:rPr>
              <a:t>Υλοποίηση τριών </a:t>
            </a:r>
            <a:r>
              <a:rPr lang="en-US" dirty="0" smtClean="0">
                <a:solidFill>
                  <a:schemeClr val="accent1">
                    <a:lumMod val="50000"/>
                  </a:schemeClr>
                </a:solidFill>
              </a:rPr>
              <a:t>TPM</a:t>
            </a:r>
            <a:r>
              <a:rPr lang="el-GR" dirty="0" smtClean="0">
                <a:solidFill>
                  <a:schemeClr val="accent1">
                    <a:lumMod val="50000"/>
                  </a:schemeClr>
                </a:solidFill>
              </a:rPr>
              <a:t> – διεθνικές συναντήσεις σχεδιασμού, οργάνωσης και παρακολούθησης της πορείας του προγράμματος</a:t>
            </a:r>
          </a:p>
          <a:p>
            <a:pPr>
              <a:lnSpc>
                <a:spcPct val="150000"/>
              </a:lnSpc>
            </a:pPr>
            <a:r>
              <a:rPr lang="el-GR" dirty="0" smtClean="0">
                <a:solidFill>
                  <a:schemeClr val="accent2">
                    <a:lumMod val="50000"/>
                  </a:schemeClr>
                </a:solidFill>
              </a:rPr>
              <a:t>Ανασκόπηση βιβλιογραφίας (</a:t>
            </a:r>
            <a:r>
              <a:rPr lang="en-US" dirty="0" smtClean="0">
                <a:solidFill>
                  <a:schemeClr val="accent2">
                    <a:lumMod val="50000"/>
                  </a:schemeClr>
                </a:solidFill>
              </a:rPr>
              <a:t>research)</a:t>
            </a:r>
            <a:r>
              <a:rPr lang="el-GR" dirty="0" smtClean="0">
                <a:solidFill>
                  <a:schemeClr val="accent2">
                    <a:lumMod val="50000"/>
                  </a:schemeClr>
                </a:solidFill>
              </a:rPr>
              <a:t> σχετικά με καλές πρακτικές για την αντιμετώπιση της σχολικής διαρροής, ιδιαίτερα των μαθητών με μεταναστευτικό υπόβαθρο</a:t>
            </a:r>
          </a:p>
          <a:p>
            <a:pPr>
              <a:lnSpc>
                <a:spcPct val="150000"/>
              </a:lnSpc>
            </a:pPr>
            <a:r>
              <a:rPr lang="el-GR" dirty="0" smtClean="0">
                <a:solidFill>
                  <a:schemeClr val="accent4">
                    <a:lumMod val="50000"/>
                  </a:schemeClr>
                </a:solidFill>
              </a:rPr>
              <a:t>Υλοποίηση έξι Ο2Ο </a:t>
            </a:r>
            <a:r>
              <a:rPr lang="en-US" dirty="0" smtClean="0">
                <a:solidFill>
                  <a:schemeClr val="accent4">
                    <a:lumMod val="50000"/>
                  </a:schemeClr>
                </a:solidFill>
              </a:rPr>
              <a:t>(Organization to Organization) </a:t>
            </a:r>
            <a:r>
              <a:rPr lang="el-GR" dirty="0" smtClean="0">
                <a:solidFill>
                  <a:schemeClr val="accent4">
                    <a:lumMod val="50000"/>
                  </a:schemeClr>
                </a:solidFill>
              </a:rPr>
              <a:t>συναντήσεις και επαφή με τοπικούς φορείς στις χώρες υποδοχής</a:t>
            </a:r>
          </a:p>
          <a:p>
            <a:pPr>
              <a:lnSpc>
                <a:spcPct val="150000"/>
              </a:lnSpc>
            </a:pPr>
            <a:r>
              <a:rPr lang="el-GR" dirty="0" smtClean="0">
                <a:solidFill>
                  <a:schemeClr val="accent5">
                    <a:lumMod val="50000"/>
                  </a:schemeClr>
                </a:solidFill>
              </a:rPr>
              <a:t>Υποβολή τριών προτάσεων για χρηματοδότηση επέκτασης του προγράμματος σε φορείς εκτός </a:t>
            </a:r>
            <a:r>
              <a:rPr lang="en-US" dirty="0" smtClean="0">
                <a:solidFill>
                  <a:schemeClr val="accent5">
                    <a:lumMod val="50000"/>
                  </a:schemeClr>
                </a:solidFill>
              </a:rPr>
              <a:t>EU funding</a:t>
            </a:r>
            <a:r>
              <a:rPr lang="el-GR" dirty="0" smtClean="0">
                <a:solidFill>
                  <a:schemeClr val="accent5">
                    <a:lumMod val="50000"/>
                  </a:schemeClr>
                </a:solidFill>
              </a:rPr>
              <a:t> και υπογραφή μνημονίου μελλοντική</a:t>
            </a:r>
            <a:r>
              <a:rPr lang="el-GR" dirty="0">
                <a:solidFill>
                  <a:schemeClr val="accent5">
                    <a:lumMod val="50000"/>
                  </a:schemeClr>
                </a:solidFill>
              </a:rPr>
              <a:t>ς</a:t>
            </a:r>
            <a:r>
              <a:rPr lang="el-GR" dirty="0" smtClean="0">
                <a:solidFill>
                  <a:schemeClr val="accent5">
                    <a:lumMod val="50000"/>
                  </a:schemeClr>
                </a:solidFill>
              </a:rPr>
              <a:t> συνεργασίας  (</a:t>
            </a:r>
            <a:r>
              <a:rPr lang="en-US" dirty="0" smtClean="0">
                <a:solidFill>
                  <a:schemeClr val="accent5">
                    <a:lumMod val="50000"/>
                  </a:schemeClr>
                </a:solidFill>
              </a:rPr>
              <a:t>MOU)</a:t>
            </a:r>
          </a:p>
          <a:p>
            <a:pPr>
              <a:lnSpc>
                <a:spcPct val="150000"/>
              </a:lnSpc>
            </a:pPr>
            <a:r>
              <a:rPr lang="el-GR" dirty="0" smtClean="0">
                <a:solidFill>
                  <a:schemeClr val="accent6">
                    <a:lumMod val="50000"/>
                  </a:schemeClr>
                </a:solidFill>
              </a:rPr>
              <a:t> Οργάνωση και υλοποίηση πενθήμερου εκπαιδευτικού σεμιναρίου για την υποβολή μιας επιτυχημένης πρότασης Ευρωπαϊκού προγράμματος με συμμετοχή 35 συμμετεχόντων</a:t>
            </a:r>
            <a:endParaRPr lang="en-US" dirty="0">
              <a:solidFill>
                <a:schemeClr val="accent6">
                  <a:lumMod val="50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7453" y="0"/>
            <a:ext cx="1564584" cy="1564584"/>
          </a:xfrm>
          <a:prstGeom prst="rect">
            <a:avLst/>
          </a:prstGeom>
        </p:spPr>
      </p:pic>
    </p:spTree>
    <p:extLst>
      <p:ext uri="{BB962C8B-B14F-4D97-AF65-F5344CB8AC3E}">
        <p14:creationId xmlns:p14="http://schemas.microsoft.com/office/powerpoint/2010/main" val="1570424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7990"/>
            <a:ext cx="8931876" cy="1325563"/>
          </a:xfrm>
        </p:spPr>
        <p:txBody>
          <a:bodyPr>
            <a:normAutofit/>
          </a:bodyPr>
          <a:lstStyle/>
          <a:p>
            <a:r>
              <a:rPr lang="en-US" b="1" dirty="0">
                <a:solidFill>
                  <a:srgbClr val="7030A0"/>
                </a:solidFill>
              </a:rPr>
              <a:t>Transnational Project </a:t>
            </a:r>
            <a:r>
              <a:rPr lang="en-US" b="1" dirty="0" smtClean="0">
                <a:solidFill>
                  <a:srgbClr val="7030A0"/>
                </a:solidFill>
              </a:rPr>
              <a:t>Meetings</a:t>
            </a:r>
            <a:r>
              <a:rPr lang="el-GR" b="1" dirty="0" smtClean="0">
                <a:solidFill>
                  <a:srgbClr val="7030A0"/>
                </a:solidFill>
              </a:rPr>
              <a:t> (</a:t>
            </a:r>
            <a:r>
              <a:rPr lang="en-US" b="1" dirty="0" smtClean="0">
                <a:solidFill>
                  <a:srgbClr val="7030A0"/>
                </a:solidFill>
              </a:rPr>
              <a:t>TPM)</a:t>
            </a:r>
            <a:endParaRPr lang="en-US" b="1" dirty="0">
              <a:solidFill>
                <a:srgbClr val="7030A0"/>
              </a:solidFill>
            </a:endParaRPr>
          </a:p>
        </p:txBody>
      </p:sp>
      <p:sp>
        <p:nvSpPr>
          <p:cNvPr id="5" name="Content Placeholder 4"/>
          <p:cNvSpPr>
            <a:spLocks noGrp="1"/>
          </p:cNvSpPr>
          <p:nvPr>
            <p:ph idx="1"/>
          </p:nvPr>
        </p:nvSpPr>
        <p:spPr>
          <a:xfrm>
            <a:off x="1383956" y="1443553"/>
            <a:ext cx="6236043" cy="2560036"/>
          </a:xfrm>
        </p:spPr>
        <p:txBody>
          <a:bodyPr/>
          <a:lstStyle/>
          <a:p>
            <a:pPr>
              <a:lnSpc>
                <a:spcPct val="150000"/>
              </a:lnSpc>
            </a:pPr>
            <a:r>
              <a:rPr lang="el-GR" dirty="0" smtClean="0"/>
              <a:t>Συνάντηση εταίρων στο Τορίνο</a:t>
            </a:r>
          </a:p>
          <a:p>
            <a:pPr>
              <a:lnSpc>
                <a:spcPct val="150000"/>
              </a:lnSpc>
            </a:pPr>
            <a:r>
              <a:rPr lang="el-GR" dirty="0" smtClean="0"/>
              <a:t>Συνάντηση εταίρων στο Μιλάνο</a:t>
            </a:r>
          </a:p>
          <a:p>
            <a:pPr>
              <a:lnSpc>
                <a:spcPct val="150000"/>
              </a:lnSpc>
            </a:pPr>
            <a:r>
              <a:rPr lang="el-GR" dirty="0" smtClean="0"/>
              <a:t>Συνάντηση εταίρων στο Βέλγιο</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8815" y="-1521"/>
            <a:ext cx="1564584" cy="1564584"/>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4168357"/>
            <a:ext cx="3357207" cy="251721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1340" y="4168357"/>
            <a:ext cx="3348681" cy="2511511"/>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2972" y="1500773"/>
            <a:ext cx="3851892" cy="5080242"/>
          </a:xfrm>
          <a:prstGeom prst="rect">
            <a:avLst/>
          </a:prstGeom>
        </p:spPr>
      </p:pic>
    </p:spTree>
    <p:extLst>
      <p:ext uri="{BB962C8B-B14F-4D97-AF65-F5344CB8AC3E}">
        <p14:creationId xmlns:p14="http://schemas.microsoft.com/office/powerpoint/2010/main" val="42381478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7030A0"/>
                </a:solidFill>
              </a:rPr>
              <a:t>O2O Trainings</a:t>
            </a:r>
            <a:r>
              <a:rPr lang="el-GR" b="1" dirty="0">
                <a:solidFill>
                  <a:srgbClr val="7030A0"/>
                </a:solidFill>
              </a:rPr>
              <a:t> </a:t>
            </a:r>
            <a:r>
              <a:rPr lang="el-GR" b="1" dirty="0" smtClean="0">
                <a:solidFill>
                  <a:srgbClr val="7030A0"/>
                </a:solidFill>
              </a:rPr>
              <a:t/>
            </a:r>
            <a:br>
              <a:rPr lang="el-GR" b="1" dirty="0" smtClean="0">
                <a:solidFill>
                  <a:srgbClr val="7030A0"/>
                </a:solidFill>
              </a:rPr>
            </a:br>
            <a:r>
              <a:rPr lang="el-GR" b="1" dirty="0" smtClean="0">
                <a:solidFill>
                  <a:srgbClr val="7030A0"/>
                </a:solidFill>
              </a:rPr>
              <a:t> Συναντήσεις </a:t>
            </a:r>
            <a:r>
              <a:rPr lang="el-GR" b="1" dirty="0">
                <a:solidFill>
                  <a:srgbClr val="7030A0"/>
                </a:solidFill>
              </a:rPr>
              <a:t>εταίρων με τοπικούς φορείς</a:t>
            </a:r>
            <a:endParaRPr lang="en-US" b="1" dirty="0">
              <a:solidFill>
                <a:srgbClr val="7030A0"/>
              </a:solidFill>
            </a:endParaRPr>
          </a:p>
        </p:txBody>
      </p:sp>
      <p:sp>
        <p:nvSpPr>
          <p:cNvPr id="3" name="Content Placeholder 2"/>
          <p:cNvSpPr>
            <a:spLocks noGrp="1"/>
          </p:cNvSpPr>
          <p:nvPr>
            <p:ph idx="1"/>
          </p:nvPr>
        </p:nvSpPr>
        <p:spPr>
          <a:xfrm>
            <a:off x="560173" y="1825625"/>
            <a:ext cx="5123935" cy="4863499"/>
          </a:xfrm>
        </p:spPr>
        <p:txBody>
          <a:bodyPr>
            <a:normAutofit fontScale="92500" lnSpcReduction="10000"/>
          </a:bodyPr>
          <a:lstStyle/>
          <a:p>
            <a:pPr algn="just">
              <a:lnSpc>
                <a:spcPct val="150000"/>
              </a:lnSpc>
            </a:pPr>
            <a:r>
              <a:rPr lang="el-GR" sz="2000" dirty="0" smtClean="0"/>
              <a:t>Η συνάντηση </a:t>
            </a:r>
            <a:r>
              <a:rPr lang="en-US" sz="2000" dirty="0" smtClean="0"/>
              <a:t>O2O (Organization to Organization) </a:t>
            </a:r>
            <a:r>
              <a:rPr lang="el-GR" sz="2000" dirty="0" smtClean="0"/>
              <a:t>με συμμετοχή Ιταλικής αντιπροσωπείας πραγματοποιήθηκε στην Κατερίνη μεταξύ 27/06/2022 και 01/07/2022</a:t>
            </a:r>
            <a:endParaRPr lang="en-US" sz="2000" dirty="0" smtClean="0"/>
          </a:p>
          <a:p>
            <a:pPr algn="just">
              <a:lnSpc>
                <a:spcPct val="150000"/>
              </a:lnSpc>
            </a:pPr>
            <a:r>
              <a:rPr lang="el-GR" sz="2000" dirty="0" smtClean="0"/>
              <a:t>Η συνάντηση </a:t>
            </a:r>
            <a:r>
              <a:rPr lang="en-US" sz="2000" dirty="0" smtClean="0"/>
              <a:t>O2O (Organization to Organization) </a:t>
            </a:r>
            <a:r>
              <a:rPr lang="el-GR" sz="2000" dirty="0" smtClean="0"/>
              <a:t>με συμμετοχή Ελληνικής αντιπροσωπείας πραγματοποιήθηκε στο </a:t>
            </a:r>
            <a:r>
              <a:rPr lang="en-US" sz="2000" dirty="0" smtClean="0"/>
              <a:t>Caceres </a:t>
            </a:r>
            <a:r>
              <a:rPr lang="el-GR" sz="2000" dirty="0" smtClean="0"/>
              <a:t>της Ισπανίας μεταξύ 19/09/2022 και 23/09/2022</a:t>
            </a:r>
          </a:p>
          <a:p>
            <a:pPr algn="just">
              <a:lnSpc>
                <a:spcPct val="150000"/>
              </a:lnSpc>
            </a:pPr>
            <a:r>
              <a:rPr lang="el-GR" sz="2000" dirty="0" smtClean="0"/>
              <a:t>Αντίστοιχα όλοι οι εταίροι πραγματοποίησαν ανάλογες συναντήσεις Ο2Ο. </a:t>
            </a:r>
          </a:p>
          <a:p>
            <a:pPr algn="just">
              <a:lnSpc>
                <a:spcPct val="150000"/>
              </a:lnSpc>
            </a:pPr>
            <a:endParaRPr lang="en-US" sz="2000" dirty="0" smtClean="0"/>
          </a:p>
          <a:p>
            <a:pPr algn="just">
              <a:lnSpc>
                <a:spcPct val="150000"/>
              </a:lnSpc>
            </a:pPr>
            <a:endParaRPr lang="en-US" sz="2000" dirty="0" smtClean="0"/>
          </a:p>
          <a:p>
            <a:pPr algn="just">
              <a:lnSpc>
                <a:spcPct val="150000"/>
              </a:lnSpc>
            </a:pP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3128" y="0"/>
            <a:ext cx="1564584" cy="156458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112" y="1825625"/>
            <a:ext cx="2824205" cy="211815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79630" y="1825625"/>
            <a:ext cx="2966995" cy="211815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3376" y="4257374"/>
            <a:ext cx="4312508" cy="1940629"/>
          </a:xfrm>
          <a:prstGeom prst="rect">
            <a:avLst/>
          </a:prstGeom>
        </p:spPr>
      </p:pic>
    </p:spTree>
    <p:extLst>
      <p:ext uri="{BB962C8B-B14F-4D97-AF65-F5344CB8AC3E}">
        <p14:creationId xmlns:p14="http://schemas.microsoft.com/office/powerpoint/2010/main" val="40410118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583" y="0"/>
            <a:ext cx="10515600" cy="1325563"/>
          </a:xfrm>
        </p:spPr>
        <p:txBody>
          <a:bodyPr>
            <a:normAutofit/>
          </a:bodyPr>
          <a:lstStyle/>
          <a:p>
            <a:r>
              <a:rPr lang="el-GR" b="1" dirty="0">
                <a:solidFill>
                  <a:srgbClr val="7030A0"/>
                </a:solidFill>
              </a:rPr>
              <a:t>Υποβολή προτάσεων εκτός </a:t>
            </a:r>
            <a:r>
              <a:rPr lang="en-US" b="1" dirty="0">
                <a:solidFill>
                  <a:srgbClr val="7030A0"/>
                </a:solidFill>
              </a:rPr>
              <a:t>EU funding</a:t>
            </a:r>
          </a:p>
        </p:txBody>
      </p:sp>
      <p:sp>
        <p:nvSpPr>
          <p:cNvPr id="3" name="Content Placeholder 2"/>
          <p:cNvSpPr>
            <a:spLocks noGrp="1"/>
          </p:cNvSpPr>
          <p:nvPr>
            <p:ph idx="1"/>
          </p:nvPr>
        </p:nvSpPr>
        <p:spPr>
          <a:xfrm>
            <a:off x="278026" y="1325563"/>
            <a:ext cx="5381369" cy="4851400"/>
          </a:xfrm>
        </p:spPr>
        <p:txBody>
          <a:bodyPr>
            <a:normAutofit fontScale="77500" lnSpcReduction="20000"/>
          </a:bodyPr>
          <a:lstStyle/>
          <a:p>
            <a:pPr marL="0" indent="0" algn="just">
              <a:lnSpc>
                <a:spcPct val="160000"/>
              </a:lnSpc>
              <a:buNone/>
            </a:pPr>
            <a:r>
              <a:rPr lang="el-GR" dirty="0" smtClean="0"/>
              <a:t>Υποβλήθηκαν τρεις προτάσεις χρηματοδότησης όπως προβλέπονταν από το πρόγραμμα, οι οποίες και ενδέχεται να ενισχύσουν την βιωσιμότητα του έργου:</a:t>
            </a:r>
          </a:p>
          <a:p>
            <a:pPr algn="just">
              <a:lnSpc>
                <a:spcPct val="160000"/>
              </a:lnSpc>
            </a:pPr>
            <a:r>
              <a:rPr lang="el-GR" b="1" dirty="0" smtClean="0"/>
              <a:t>Ίδρυμα Σταύρος Νιάρχος</a:t>
            </a:r>
            <a:r>
              <a:rPr lang="en-US" b="1" dirty="0" smtClean="0"/>
              <a:t> </a:t>
            </a:r>
            <a:r>
              <a:rPr lang="el-GR" dirty="0" smtClean="0"/>
              <a:t>(</a:t>
            </a:r>
            <a:r>
              <a:rPr lang="en-US" dirty="0" smtClean="0">
                <a:hlinkClick r:id="rId2"/>
              </a:rPr>
              <a:t>www.snf.org</a:t>
            </a:r>
            <a:r>
              <a:rPr lang="el-GR" dirty="0" smtClean="0"/>
              <a:t>) </a:t>
            </a:r>
          </a:p>
          <a:p>
            <a:pPr>
              <a:lnSpc>
                <a:spcPct val="160000"/>
              </a:lnSpc>
            </a:pPr>
            <a:r>
              <a:rPr lang="en-US" b="1" dirty="0"/>
              <a:t>Otto per </a:t>
            </a:r>
            <a:r>
              <a:rPr lang="en-US" b="1" dirty="0" smtClean="0"/>
              <a:t>Mille</a:t>
            </a:r>
            <a:r>
              <a:rPr lang="el-GR" b="1" dirty="0" smtClean="0"/>
              <a:t> </a:t>
            </a:r>
            <a:r>
              <a:rPr lang="en-US" b="1" dirty="0"/>
              <a:t>Chiesa Valdese </a:t>
            </a:r>
            <a:r>
              <a:rPr lang="en-US" dirty="0" smtClean="0"/>
              <a:t>(</a:t>
            </a:r>
            <a:r>
              <a:rPr lang="en-US" dirty="0" smtClean="0">
                <a:hlinkClick r:id="rId3"/>
              </a:rPr>
              <a:t>ottopermillevaldese.org/</a:t>
            </a:r>
            <a:r>
              <a:rPr lang="en-US" dirty="0" smtClean="0"/>
              <a:t>) </a:t>
            </a:r>
            <a:endParaRPr lang="en-US" dirty="0"/>
          </a:p>
          <a:p>
            <a:pPr>
              <a:lnSpc>
                <a:spcPct val="160000"/>
              </a:lnSpc>
            </a:pPr>
            <a:r>
              <a:rPr lang="en-US" b="1" dirty="0" smtClean="0"/>
              <a:t>E E A Grants </a:t>
            </a:r>
            <a:r>
              <a:rPr lang="en-US" dirty="0"/>
              <a:t>(</a:t>
            </a:r>
            <a:r>
              <a:rPr lang="en-US" dirty="0" smtClean="0">
                <a:hlinkClick r:id="rId4" action="ppaction://hlinkfile"/>
              </a:rPr>
              <a:t>eeagrants.org</a:t>
            </a:r>
            <a:r>
              <a:rPr lang="en-US" dirty="0" smtClean="0"/>
              <a:t>)  </a:t>
            </a:r>
            <a:endParaRPr lang="el-GR" dirty="0" smtClean="0"/>
          </a:p>
          <a:p>
            <a:pPr>
              <a:lnSpc>
                <a:spcPct val="150000"/>
              </a:lnSpc>
            </a:pPr>
            <a:endParaRPr lang="el-GR" dirty="0" smtClean="0"/>
          </a:p>
          <a:p>
            <a:pPr>
              <a:lnSpc>
                <a:spcPct val="150000"/>
              </a:lnSpc>
            </a:pPr>
            <a:endParaRPr lang="en-US"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89216" y="0"/>
            <a:ext cx="1564584" cy="1564584"/>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50444" y="1325563"/>
            <a:ext cx="3048000" cy="2810256"/>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68787" y="4399005"/>
            <a:ext cx="3776069" cy="1961594"/>
          </a:xfrm>
          <a:prstGeom prst="rect">
            <a:avLst/>
          </a:prstGeom>
        </p:spPr>
      </p:pic>
    </p:spTree>
    <p:extLst>
      <p:ext uri="{BB962C8B-B14F-4D97-AF65-F5344CB8AC3E}">
        <p14:creationId xmlns:p14="http://schemas.microsoft.com/office/powerpoint/2010/main" val="31728190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l-GR" b="1" dirty="0">
                <a:solidFill>
                  <a:srgbClr val="7030A0"/>
                </a:solidFill>
              </a:rPr>
              <a:t>Βιβλιογραφική Ανασκόπηση</a:t>
            </a:r>
            <a:endParaRPr lang="en-US" b="1" dirty="0">
              <a:solidFill>
                <a:srgbClr val="7030A0"/>
              </a:solidFill>
            </a:endParaRPr>
          </a:p>
        </p:txBody>
      </p:sp>
      <p:sp>
        <p:nvSpPr>
          <p:cNvPr id="3" name="Content Placeholder 2"/>
          <p:cNvSpPr>
            <a:spLocks noGrp="1"/>
          </p:cNvSpPr>
          <p:nvPr>
            <p:ph idx="1"/>
          </p:nvPr>
        </p:nvSpPr>
        <p:spPr>
          <a:xfrm>
            <a:off x="1134762" y="1717418"/>
            <a:ext cx="4524632" cy="4351338"/>
          </a:xfrm>
        </p:spPr>
        <p:txBody>
          <a:bodyPr>
            <a:normAutofit fontScale="92500" lnSpcReduction="20000"/>
          </a:bodyPr>
          <a:lstStyle/>
          <a:p>
            <a:pPr marL="0" indent="0" algn="just">
              <a:lnSpc>
                <a:spcPct val="150000"/>
              </a:lnSpc>
              <a:buNone/>
            </a:pPr>
            <a:r>
              <a:rPr lang="el-GR" dirty="0" smtClean="0"/>
              <a:t>Πραγματοποιήθηκε αναζήτηση πρακτικών που εφαρμόζονται στις χώρες της κοινοπραξίας σχετικά με την εκπαίδευση των μαθητών με μεταναστευτικό υπόβαθρο, τη σχολική διαρροή καθώς και καλών πρακτικών που χρησιμοποιούνται.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89216" y="0"/>
            <a:ext cx="1564584" cy="156458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3271" y="1609211"/>
            <a:ext cx="4838434" cy="4567752"/>
          </a:xfrm>
          <a:prstGeom prst="rect">
            <a:avLst/>
          </a:prstGeom>
        </p:spPr>
      </p:pic>
    </p:spTree>
    <p:extLst>
      <p:ext uri="{BB962C8B-B14F-4D97-AF65-F5344CB8AC3E}">
        <p14:creationId xmlns:p14="http://schemas.microsoft.com/office/powerpoint/2010/main" val="5223751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149</TotalTime>
  <Words>576</Words>
  <Application>Microsoft Office PowerPoint</Application>
  <PresentationFormat>Widescreen</PresentationFormat>
  <Paragraphs>54</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YOUth with migrant dropout tackling:  CApacity buildiΝg Code:  2021-1-BE01-KA220-SCH-000024723      MULTIPLIER EVENT   22 Ιουνίου 2023, 11π.μ., Συνεδριακό Κέντρο Εκάβη</vt:lpstr>
      <vt:lpstr>Μέλη της κοινοπραξίας</vt:lpstr>
      <vt:lpstr>Σκοπός του προγράμματος  </vt:lpstr>
      <vt:lpstr>Στόχοι του προγράμματος</vt:lpstr>
      <vt:lpstr>Υλοποίηση των στόχων</vt:lpstr>
      <vt:lpstr>Transnational Project Meetings (TPM)</vt:lpstr>
      <vt:lpstr>O2O Trainings   Συναντήσεις εταίρων με τοπικούς φορείς</vt:lpstr>
      <vt:lpstr>Υποβολή προτάσεων εκτός EU funding</vt:lpstr>
      <vt:lpstr>Βιβλιογραφική Ανασκόπηση</vt:lpstr>
      <vt:lpstr>Training – Εκπαιδευτικό σεμινάριο</vt:lpstr>
      <vt:lpstr>Συμπεράσματα</vt:lpstr>
      <vt:lpstr>Ερωτήσεις  - Συζήτηση </vt:lpstr>
      <vt:lpstr>YOUth with migrant dropout tackling: CApacity buildiNg Ερωτημαλογίο αξιολόγησης εκδήλωσης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dsidir</dc:creator>
  <cp:lastModifiedBy>dsidir</cp:lastModifiedBy>
  <cp:revision>47</cp:revision>
  <dcterms:created xsi:type="dcterms:W3CDTF">2023-05-15T16:40:59Z</dcterms:created>
  <dcterms:modified xsi:type="dcterms:W3CDTF">2023-06-13T15:31:18Z</dcterms:modified>
</cp:coreProperties>
</file>