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7" r:id="rId8"/>
    <p:sldId id="262" r:id="rId9"/>
    <p:sldId id="263" r:id="rId10"/>
    <p:sldId id="268" r:id="rId11"/>
    <p:sldId id="264" r:id="rId12"/>
    <p:sldId id="265" r:id="rId13"/>
    <p:sldId id="269" r:id="rId14"/>
    <p:sldId id="270" r:id="rId15"/>
    <p:sldId id="266" r:id="rId1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5" d="100"/>
          <a:sy n="115" d="100"/>
        </p:scale>
        <p:origin x="-432" y="1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2438400" y="3159761"/>
            <a:ext cx="6096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1036320" y="1219200"/>
            <a:ext cx="100584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844800" y="3375491"/>
            <a:ext cx="82296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109C7BB7-0590-4E3C-8AA4-4C1D79B2868F}" type="datetimeFigureOut">
              <a:rPr lang="el-GR" smtClean="0"/>
              <a:t>1/6/2020</a:t>
            </a:fld>
            <a:endParaRPr lang="el-GR"/>
          </a:p>
        </p:txBody>
      </p:sp>
      <p:sp>
        <p:nvSpPr>
          <p:cNvPr id="16" name="Slide Number Placeholder 15"/>
          <p:cNvSpPr>
            <a:spLocks noGrp="1"/>
          </p:cNvSpPr>
          <p:nvPr>
            <p:ph type="sldNum" sz="quarter" idx="11"/>
          </p:nvPr>
        </p:nvSpPr>
        <p:spPr/>
        <p:txBody>
          <a:bodyPr/>
          <a:lstStyle/>
          <a:p>
            <a:fld id="{AFC03315-1DE3-4DF5-AEAE-095F61ED7D4C}" type="slidenum">
              <a:rPr lang="el-GR" smtClean="0"/>
              <a:t>‹#›</a:t>
            </a:fld>
            <a:endParaRPr lang="el-GR"/>
          </a:p>
        </p:txBody>
      </p:sp>
      <p:sp>
        <p:nvSpPr>
          <p:cNvPr id="17" name="Footer Placeholder 16"/>
          <p:cNvSpPr>
            <a:spLocks noGrp="1"/>
          </p:cNvSpPr>
          <p:nvPr>
            <p:ph type="ftr" sz="quarter" idx="12"/>
          </p:nvPr>
        </p:nvSpPr>
        <p:spPr/>
        <p:txBody>
          <a:bodyPr/>
          <a:lstStyle/>
          <a:p>
            <a:endParaRPr lang="el-G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44800" y="685802"/>
            <a:ext cx="77216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9C7BB7-0590-4E3C-8AA4-4C1D79B2868F}" type="datetimeFigureOut">
              <a:rPr lang="el-GR" smtClean="0"/>
              <a:t>1/6/2020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FC03315-1DE3-4DF5-AEAE-095F61ED7D4C}" type="slidenum">
              <a:rPr lang="el-GR" smtClean="0"/>
              <a:t>‹#›</a:t>
            </a:fld>
            <a:endParaRPr lang="el-G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12800" y="609601"/>
            <a:ext cx="28448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0800" y="685801"/>
            <a:ext cx="67056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9C7BB7-0590-4E3C-8AA4-4C1D79B2868F}" type="datetimeFigureOut">
              <a:rPr lang="el-GR" smtClean="0"/>
              <a:t>1/6/2020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FC03315-1DE3-4DF5-AEAE-095F61ED7D4C}" type="slidenum">
              <a:rPr lang="el-GR" smtClean="0"/>
              <a:t>‹#›</a:t>
            </a:fld>
            <a:endParaRPr lang="el-G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109C7BB7-0590-4E3C-8AA4-4C1D79B2868F}" type="datetimeFigureOut">
              <a:rPr lang="el-GR" smtClean="0"/>
              <a:t>1/6/2020</a:t>
            </a:fld>
            <a:endParaRPr lang="el-GR"/>
          </a:p>
        </p:txBody>
      </p:sp>
      <p:sp>
        <p:nvSpPr>
          <p:cNvPr id="15" name="Slide Number Placeholder 14"/>
          <p:cNvSpPr>
            <a:spLocks noGrp="1"/>
          </p:cNvSpPr>
          <p:nvPr>
            <p:ph type="sldNum" sz="quarter" idx="11"/>
          </p:nvPr>
        </p:nvSpPr>
        <p:spPr/>
        <p:txBody>
          <a:bodyPr/>
          <a:lstStyle/>
          <a:p>
            <a:fld id="{AFC03315-1DE3-4DF5-AEAE-095F61ED7D4C}" type="slidenum">
              <a:rPr lang="el-GR" smtClean="0"/>
              <a:t>‹#›</a:t>
            </a:fld>
            <a:endParaRPr lang="el-GR"/>
          </a:p>
        </p:txBody>
      </p:sp>
      <p:sp>
        <p:nvSpPr>
          <p:cNvPr id="16" name="Footer Placeholder 15"/>
          <p:cNvSpPr>
            <a:spLocks noGrp="1"/>
          </p:cNvSpPr>
          <p:nvPr>
            <p:ph type="ftr" sz="quarter" idx="12"/>
          </p:nvPr>
        </p:nvSpPr>
        <p:spPr/>
        <p:txBody>
          <a:bodyPr/>
          <a:lstStyle/>
          <a:p>
            <a:endParaRPr lang="el-G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5689600" y="4074498"/>
            <a:ext cx="6096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6096000" y="4267368"/>
            <a:ext cx="49784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109C7BB7-0590-4E3C-8AA4-4C1D79B2868F}" type="datetimeFigureOut">
              <a:rPr lang="el-GR" smtClean="0"/>
              <a:t>1/6/2020</a:t>
            </a:fld>
            <a:endParaRPr lang="el-GR"/>
          </a:p>
        </p:txBody>
      </p:sp>
      <p:sp>
        <p:nvSpPr>
          <p:cNvPr id="13" name="Slide Number Placeholder 12"/>
          <p:cNvSpPr>
            <a:spLocks noGrp="1"/>
          </p:cNvSpPr>
          <p:nvPr>
            <p:ph type="sldNum" sz="quarter" idx="11"/>
          </p:nvPr>
        </p:nvSpPr>
        <p:spPr/>
        <p:txBody>
          <a:bodyPr/>
          <a:lstStyle/>
          <a:p>
            <a:fld id="{AFC03315-1DE3-4DF5-AEAE-095F61ED7D4C}" type="slidenum">
              <a:rPr lang="el-GR" smtClean="0"/>
              <a:t>‹#›</a:t>
            </a:fld>
            <a:endParaRPr lang="el-GR"/>
          </a:p>
        </p:txBody>
      </p:sp>
      <p:sp>
        <p:nvSpPr>
          <p:cNvPr id="14" name="Footer Placeholder 13"/>
          <p:cNvSpPr>
            <a:spLocks noGrp="1"/>
          </p:cNvSpPr>
          <p:nvPr>
            <p:ph type="ftr" sz="quarter" idx="12"/>
          </p:nvPr>
        </p:nvSpPr>
        <p:spPr/>
        <p:txBody>
          <a:bodyPr/>
          <a:lstStyle/>
          <a:p>
            <a:endParaRPr lang="el-GR"/>
          </a:p>
        </p:txBody>
      </p:sp>
      <p:sp>
        <p:nvSpPr>
          <p:cNvPr id="4" name="Title 3"/>
          <p:cNvSpPr>
            <a:spLocks noGrp="1"/>
          </p:cNvSpPr>
          <p:nvPr>
            <p:ph type="title"/>
          </p:nvPr>
        </p:nvSpPr>
        <p:spPr>
          <a:xfrm>
            <a:off x="3048000" y="1905000"/>
            <a:ext cx="804672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109C7BB7-0590-4E3C-8AA4-4C1D79B2868F}" type="datetimeFigureOut">
              <a:rPr lang="el-GR" smtClean="0"/>
              <a:t>1/6/2020</a:t>
            </a:fld>
            <a:endParaRPr lang="el-GR"/>
          </a:p>
        </p:txBody>
      </p:sp>
      <p:sp>
        <p:nvSpPr>
          <p:cNvPr id="9" name="Slide Number Placeholder 8"/>
          <p:cNvSpPr>
            <a:spLocks noGrp="1"/>
          </p:cNvSpPr>
          <p:nvPr>
            <p:ph type="sldNum" sz="quarter" idx="11"/>
          </p:nvPr>
        </p:nvSpPr>
        <p:spPr/>
        <p:txBody>
          <a:bodyPr/>
          <a:lstStyle/>
          <a:p>
            <a:fld id="{AFC03315-1DE3-4DF5-AEAE-095F61ED7D4C}" type="slidenum">
              <a:rPr lang="el-GR" smtClean="0"/>
              <a:t>‹#›</a:t>
            </a:fld>
            <a:endParaRPr lang="el-GR"/>
          </a:p>
        </p:txBody>
      </p:sp>
      <p:sp>
        <p:nvSpPr>
          <p:cNvPr id="10" name="Footer Placeholder 9"/>
          <p:cNvSpPr>
            <a:spLocks noGrp="1"/>
          </p:cNvSpPr>
          <p:nvPr>
            <p:ph type="ftr" sz="quarter" idx="12"/>
          </p:nvPr>
        </p:nvSpPr>
        <p:spPr/>
        <p:txBody>
          <a:bodyPr/>
          <a:lstStyle/>
          <a:p>
            <a:endParaRPr lang="el-GR"/>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792224" y="658368"/>
            <a:ext cx="4364736"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6705600" y="658369"/>
            <a:ext cx="4364736"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8160" y="661976"/>
            <a:ext cx="4364736"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792224" y="1371600"/>
            <a:ext cx="43688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705600" y="661976"/>
            <a:ext cx="4364736"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705600" y="1371600"/>
            <a:ext cx="4364736"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408853" y="520192"/>
            <a:ext cx="6096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6373707" y="520192"/>
            <a:ext cx="6096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109C7BB7-0590-4E3C-8AA4-4C1D79B2868F}" type="datetimeFigureOut">
              <a:rPr lang="el-GR" smtClean="0"/>
              <a:t>1/6/2020</a:t>
            </a:fld>
            <a:endParaRPr lang="el-GR"/>
          </a:p>
        </p:txBody>
      </p:sp>
      <p:sp>
        <p:nvSpPr>
          <p:cNvPr id="15" name="Slide Number Placeholder 14"/>
          <p:cNvSpPr>
            <a:spLocks noGrp="1"/>
          </p:cNvSpPr>
          <p:nvPr>
            <p:ph type="sldNum" sz="quarter" idx="11"/>
          </p:nvPr>
        </p:nvSpPr>
        <p:spPr/>
        <p:txBody>
          <a:bodyPr/>
          <a:lstStyle/>
          <a:p>
            <a:fld id="{AFC03315-1DE3-4DF5-AEAE-095F61ED7D4C}" type="slidenum">
              <a:rPr lang="el-GR" smtClean="0"/>
              <a:t>‹#›</a:t>
            </a:fld>
            <a:endParaRPr lang="el-GR"/>
          </a:p>
        </p:txBody>
      </p:sp>
      <p:sp>
        <p:nvSpPr>
          <p:cNvPr id="16" name="Footer Placeholder 15"/>
          <p:cNvSpPr>
            <a:spLocks noGrp="1"/>
          </p:cNvSpPr>
          <p:nvPr>
            <p:ph type="ftr" sz="quarter" idx="12"/>
          </p:nvPr>
        </p:nvSpPr>
        <p:spPr/>
        <p:txBody>
          <a:bodyPr/>
          <a:lstStyle/>
          <a:p>
            <a:endParaRPr lang="el-G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109C7BB7-0590-4E3C-8AA4-4C1D79B2868F}" type="datetimeFigureOut">
              <a:rPr lang="el-GR" smtClean="0"/>
              <a:t>1/6/2020</a:t>
            </a:fld>
            <a:endParaRPr lang="el-GR"/>
          </a:p>
        </p:txBody>
      </p:sp>
      <p:sp>
        <p:nvSpPr>
          <p:cNvPr id="8" name="Slide Number Placeholder 7"/>
          <p:cNvSpPr>
            <a:spLocks noGrp="1"/>
          </p:cNvSpPr>
          <p:nvPr>
            <p:ph type="sldNum" sz="quarter" idx="11"/>
          </p:nvPr>
        </p:nvSpPr>
        <p:spPr/>
        <p:txBody>
          <a:bodyPr/>
          <a:lstStyle/>
          <a:p>
            <a:fld id="{AFC03315-1DE3-4DF5-AEAE-095F61ED7D4C}" type="slidenum">
              <a:rPr lang="el-GR" smtClean="0"/>
              <a:t>‹#›</a:t>
            </a:fld>
            <a:endParaRPr lang="el-GR"/>
          </a:p>
        </p:txBody>
      </p:sp>
      <p:sp>
        <p:nvSpPr>
          <p:cNvPr id="9" name="Footer Placeholder 8"/>
          <p:cNvSpPr>
            <a:spLocks noGrp="1"/>
          </p:cNvSpPr>
          <p:nvPr>
            <p:ph type="ftr" sz="quarter" idx="12"/>
          </p:nvPr>
        </p:nvSpPr>
        <p:spPr/>
        <p:txBody>
          <a:bodyPr/>
          <a:lstStyle/>
          <a:p>
            <a:endParaRPr lang="el-G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09C7BB7-0590-4E3C-8AA4-4C1D79B2868F}" type="datetimeFigureOut">
              <a:rPr lang="el-GR" smtClean="0"/>
              <a:t>1/6/2020</a:t>
            </a:fld>
            <a:endParaRPr lang="el-GR"/>
          </a:p>
        </p:txBody>
      </p:sp>
      <p:sp>
        <p:nvSpPr>
          <p:cNvPr id="6" name="Slide Number Placeholder 5"/>
          <p:cNvSpPr>
            <a:spLocks noGrp="1"/>
          </p:cNvSpPr>
          <p:nvPr>
            <p:ph type="sldNum" sz="quarter" idx="11"/>
          </p:nvPr>
        </p:nvSpPr>
        <p:spPr/>
        <p:txBody>
          <a:bodyPr/>
          <a:lstStyle/>
          <a:p>
            <a:fld id="{AFC03315-1DE3-4DF5-AEAE-095F61ED7D4C}" type="slidenum">
              <a:rPr lang="el-GR" smtClean="0"/>
              <a:t>‹#›</a:t>
            </a:fld>
            <a:endParaRPr lang="el-GR"/>
          </a:p>
        </p:txBody>
      </p:sp>
      <p:sp>
        <p:nvSpPr>
          <p:cNvPr id="7" name="Footer Placeholder 6"/>
          <p:cNvSpPr>
            <a:spLocks noGrp="1"/>
          </p:cNvSpPr>
          <p:nvPr>
            <p:ph type="ftr" sz="quarter" idx="12"/>
          </p:nvPr>
        </p:nvSpPr>
        <p:spPr/>
        <p:txBody>
          <a:bodyPr/>
          <a:lstStyle/>
          <a:p>
            <a:endParaRPr lang="el-G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7105227" y="1774588"/>
            <a:ext cx="6096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1117600" y="685801"/>
            <a:ext cx="57912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00" y="685801"/>
            <a:ext cx="34544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109C7BB7-0590-4E3C-8AA4-4C1D79B2868F}" type="datetimeFigureOut">
              <a:rPr lang="el-GR" smtClean="0"/>
              <a:t>1/6/2020</a:t>
            </a:fld>
            <a:endParaRPr lang="el-GR"/>
          </a:p>
        </p:txBody>
      </p:sp>
      <p:sp>
        <p:nvSpPr>
          <p:cNvPr id="16" name="Slide Number Placeholder 15"/>
          <p:cNvSpPr>
            <a:spLocks noGrp="1"/>
          </p:cNvSpPr>
          <p:nvPr>
            <p:ph type="sldNum" sz="quarter" idx="11"/>
          </p:nvPr>
        </p:nvSpPr>
        <p:spPr/>
        <p:txBody>
          <a:bodyPr/>
          <a:lstStyle/>
          <a:p>
            <a:fld id="{AFC03315-1DE3-4DF5-AEAE-095F61ED7D4C}" type="slidenum">
              <a:rPr lang="el-GR" smtClean="0"/>
              <a:t>‹#›</a:t>
            </a:fld>
            <a:endParaRPr lang="el-GR"/>
          </a:p>
        </p:txBody>
      </p:sp>
      <p:sp>
        <p:nvSpPr>
          <p:cNvPr id="17" name="Footer Placeholder 16"/>
          <p:cNvSpPr>
            <a:spLocks noGrp="1"/>
          </p:cNvSpPr>
          <p:nvPr>
            <p:ph type="ftr" sz="quarter" idx="12"/>
          </p:nvPr>
        </p:nvSpPr>
        <p:spPr/>
        <p:txBody>
          <a:bodyPr/>
          <a:lstStyle/>
          <a:p>
            <a:endParaRPr lang="el-GR"/>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625600" y="612776"/>
            <a:ext cx="89408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3657600" y="3453047"/>
            <a:ext cx="67056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3247136" y="3331464"/>
            <a:ext cx="6096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109C7BB7-0590-4E3C-8AA4-4C1D79B2868F}" type="datetimeFigureOut">
              <a:rPr lang="el-GR" smtClean="0"/>
              <a:t>1/6/2020</a:t>
            </a:fld>
            <a:endParaRPr lang="el-GR"/>
          </a:p>
        </p:txBody>
      </p:sp>
      <p:sp>
        <p:nvSpPr>
          <p:cNvPr id="14" name="Slide Number Placeholder 13"/>
          <p:cNvSpPr>
            <a:spLocks noGrp="1"/>
          </p:cNvSpPr>
          <p:nvPr>
            <p:ph type="sldNum" sz="quarter" idx="11"/>
          </p:nvPr>
        </p:nvSpPr>
        <p:spPr/>
        <p:txBody>
          <a:bodyPr/>
          <a:lstStyle/>
          <a:p>
            <a:fld id="{AFC03315-1DE3-4DF5-AEAE-095F61ED7D4C}" type="slidenum">
              <a:rPr lang="el-GR" smtClean="0"/>
              <a:t>‹#›</a:t>
            </a:fld>
            <a:endParaRPr lang="el-GR"/>
          </a:p>
        </p:txBody>
      </p:sp>
      <p:sp>
        <p:nvSpPr>
          <p:cNvPr id="15" name="Footer Placeholder 14"/>
          <p:cNvSpPr>
            <a:spLocks noGrp="1"/>
          </p:cNvSpPr>
          <p:nvPr>
            <p:ph type="ftr" sz="quarter" idx="12"/>
          </p:nvPr>
        </p:nvSpPr>
        <p:spPr/>
        <p:txBody>
          <a:bodyPr/>
          <a:lstStyle/>
          <a:p>
            <a:endParaRPr lang="el-G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830961" y="1038441"/>
            <a:ext cx="965416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557464" y="419133"/>
            <a:ext cx="5538472" cy="5973945"/>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4370607" y="116855"/>
            <a:ext cx="8639149"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36320" y="4876800"/>
            <a:ext cx="100584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844800" y="685802"/>
            <a:ext cx="8128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00" y="6154739"/>
            <a:ext cx="28448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109C7BB7-0590-4E3C-8AA4-4C1D79B2868F}" type="datetimeFigureOut">
              <a:rPr lang="el-GR" smtClean="0"/>
              <a:t>1/6/2020</a:t>
            </a:fld>
            <a:endParaRPr lang="el-GR"/>
          </a:p>
        </p:txBody>
      </p:sp>
      <p:sp>
        <p:nvSpPr>
          <p:cNvPr id="5" name="Footer Placeholder 4"/>
          <p:cNvSpPr>
            <a:spLocks noGrp="1"/>
          </p:cNvSpPr>
          <p:nvPr>
            <p:ph type="ftr" sz="quarter" idx="3"/>
          </p:nvPr>
        </p:nvSpPr>
        <p:spPr>
          <a:xfrm>
            <a:off x="1097280" y="6154739"/>
            <a:ext cx="6096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l-GR"/>
          </a:p>
        </p:txBody>
      </p:sp>
      <p:sp>
        <p:nvSpPr>
          <p:cNvPr id="6" name="Slide Number Placeholder 5"/>
          <p:cNvSpPr>
            <a:spLocks noGrp="1"/>
          </p:cNvSpPr>
          <p:nvPr>
            <p:ph type="sldNum" sz="quarter" idx="4"/>
          </p:nvPr>
        </p:nvSpPr>
        <p:spPr>
          <a:xfrm>
            <a:off x="1097280" y="5842000"/>
            <a:ext cx="28448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AFC03315-1DE3-4DF5-AEAE-095F61ED7D4C}"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iep.edu.gr:8080/images/school_books/%CE%93_%CE%95%CE%A0%CE%91%CE%9B_%CE%A3%CE%A7%CE%95%CE%94%CE%99%CE%91%CE%A3%CE%9C%CE%9F%CE%A3_%CE%9A%CE%91%CE%99_%CE%91%CE%9D%CE%91%CE%A0%CE%A4%CE%A5%CE%9E%CE%97_%CE%94%CE%99%CE%91%CE%94%CE%99%CE%9A%CE%A4%CE%A5%CE%91%CE%9A%CE%A9%CE%9D_%CE%95%CE%A6%CE%91%CE%A1%CE%9C%CE%9F%CE%93%CE%A9%CE%9D.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iep.edu.gr/images/IEP/EPISTIMONIKI_YPIRESIA/Epist_Monades/B_Kyklos/Tee/2016/BEpal/2016_BEpal_Egk_Dia_Syn_HY_Odhgies_D.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iep.edu.gr:8080/images/school_books/%CE%93_%CE%95%CE%A0%CE%91%CE%9B_%CE%95%CE%B9%CE%B4%CE%B9%CE%BA%CE%AC_%CE%98%CE%AD%CE%BC%CE%B1%CF%84%CE%B1_%CF%83%CF%84%CE%BF_%CE%A5%CE%BB%CE%B9%CE%BA%CF%8C_%CE%BA%CE%B1%CE%B9_%CF%83%CF%84%CE%B1_%CE%94%CE%AF%CE%BA%CF%84%CF%85%CE%B1_%CE%A5%CF%80%CE%BF%CE%BB%CE%BF%CE%B3%CE%B9%CF%83%CF%84%CF%8E%CE%BD.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iep.edu.gr:8080/images/school_books/%CE%93_%CE%95%CE%A0%CE%91%CE%9B_%CE%A4%CE%B5%CF%87%CE%BD%CE%B9%CE%BA%CE%AE_%CE%A5%CF%80%CE%BF%CF%83%CF%84%CE%AE%CF%81%CE%B9%CE%BE%CE%B7__%CE%A5%CF%80%CE%BF%CE%BB%CE%BF%CE%B3%CE%B9%CF%83%CF%84%CE%B9%CE%BA%CF%8E%CE%BD_%CE%A3%CF%85%CF%83%CF%84%CE%B7%CE%BC%CE%AC%CF%84%CF%89%CE%BD_%CE%BA%CE%B1%CE%B9_%CE%94%CE%B9%CE%BA%CF%84%CF%85%CE%B1%CE%BA%CF%8E%CE%BD_%CE%A5%CF%80%CE%BF%CE%B4%CE%BF%CE%BC%CF%8E%CE%BD.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e-eggrafes.minedu.gov.g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iep.edu.gr:8080/images/school_books/%CE%92_%CE%95%CE%A0%CE%91%CE%9B_-_%CE%A3%CF%85%CF%83%CF%84%CE%AE%CE%BC%CE%B1%CF%84%CE%B1_%CE%94%CE%B9%CE%B1%CF%87%CE%B5%CE%AF%CF%81%CE%B9%CF%83%CE%B7%CF%82_%CE%92%CE%AC%CF%83%CE%B5%CF%89%CE%BD_%CE%94%CE%B5%CE%B4%CE%BF%CE%BC%CE%AD%CE%BD%CF%89%CE%BD_%CE%BA%CE%B1%CE%B9_%CE%95%CF%86%CE%B1%CF%81%CE%BC%CE%BF%CE%B3%CE%AD%CF%82_%CF%84%CE%BF%CF%85%CF%82_%CF%83%CF%84%CE%BF_%CE%94%CE%B9%CE%B1%CE%B4%CE%AF%CE%BA%CF%84%CF%85%CE%BF.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iep.edu.gr:8080/images/school_books/%CE%93_%CE%95%CE%A0%CE%91%CE%9B_%CE%B5%CE%B9%CE%B4%CE%B9%CE%BA%CE%B1_%CE%B8%CE%B5%CE%BC%CE%B1%CF%84%CE%B1_%CF%80%CF%81%CE%BF%CE%B3%CF%81%CE%B1%CE%BC%CE%BC%CE%B1%CF%84%CE%B9%CF%83%CE%BC%CF%8C.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9942" y="795250"/>
            <a:ext cx="10058400" cy="2152650"/>
          </a:xfrm>
        </p:spPr>
        <p:txBody>
          <a:bodyPr/>
          <a:lstStyle/>
          <a:p>
            <a:r>
              <a:rPr lang="el-GR" b="1" dirty="0" smtClean="0">
                <a:solidFill>
                  <a:schemeClr val="tx2"/>
                </a:solidFill>
              </a:rPr>
              <a:t>ΤΟΜΕΑΣ ΠΛΗΡΟΦΟΡΙΚΗΣ</a:t>
            </a:r>
            <a:endParaRPr lang="el-GR" b="1" dirty="0">
              <a:solidFill>
                <a:schemeClr val="tx2"/>
              </a:solidFill>
            </a:endParaRPr>
          </a:p>
        </p:txBody>
      </p:sp>
      <p:sp>
        <p:nvSpPr>
          <p:cNvPr id="3" name="Subtitle 2"/>
          <p:cNvSpPr>
            <a:spLocks noGrp="1"/>
          </p:cNvSpPr>
          <p:nvPr>
            <p:ph type="subTitle" idx="1"/>
          </p:nvPr>
        </p:nvSpPr>
        <p:spPr/>
        <p:txBody>
          <a:bodyPr/>
          <a:lstStyle/>
          <a:p>
            <a:r>
              <a:rPr lang="el-GR" i="1" dirty="0" smtClean="0"/>
              <a:t>2</a:t>
            </a:r>
            <a:r>
              <a:rPr lang="el-GR" i="1" baseline="30000" dirty="0" smtClean="0"/>
              <a:t>ο</a:t>
            </a:r>
            <a:r>
              <a:rPr lang="el-GR" i="1" dirty="0" smtClean="0"/>
              <a:t> </a:t>
            </a:r>
            <a:r>
              <a:rPr lang="el-GR" i="1" dirty="0" smtClean="0"/>
              <a:t>ΕΠΑΓΓΕΛΜΑΤΙΚΟ ΛΥΚΕΙΟ </a:t>
            </a:r>
            <a:r>
              <a:rPr lang="el-GR" i="1" dirty="0" smtClean="0"/>
              <a:t>ΚΑΤΕΡΙΝΗΣ</a:t>
            </a:r>
            <a:endParaRPr lang="el-GR" i="1" dirty="0"/>
          </a:p>
        </p:txBody>
      </p:sp>
    </p:spTree>
    <p:extLst>
      <p:ext uri="{BB962C8B-B14F-4D97-AF65-F5344CB8AC3E}">
        <p14:creationId xmlns:p14="http://schemas.microsoft.com/office/powerpoint/2010/main" val="2492833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2767" y="2008505"/>
            <a:ext cx="10515600" cy="4907684"/>
          </a:xfrm>
        </p:spPr>
        <p:txBody>
          <a:bodyPr>
            <a:normAutofit/>
          </a:bodyPr>
          <a:lstStyle/>
          <a:p>
            <a:pPr>
              <a:lnSpc>
                <a:spcPct val="150000"/>
              </a:lnSpc>
            </a:pPr>
            <a:r>
              <a:rPr lang="el-GR" dirty="0" smtClean="0"/>
              <a:t>Λογισμικό – Κύκλος ζωής ανάπτυξης συστήματος</a:t>
            </a:r>
          </a:p>
          <a:p>
            <a:pPr>
              <a:lnSpc>
                <a:spcPct val="150000"/>
              </a:lnSpc>
            </a:pPr>
            <a:r>
              <a:rPr lang="el-GR" dirty="0" smtClean="0"/>
              <a:t>Σχεδιασμός Διαδικτυακών Εφαρμογών</a:t>
            </a:r>
            <a:endParaRPr lang="en-US" dirty="0" smtClean="0"/>
          </a:p>
          <a:p>
            <a:pPr>
              <a:lnSpc>
                <a:spcPct val="150000"/>
              </a:lnSpc>
            </a:pPr>
            <a:r>
              <a:rPr lang="el-GR" dirty="0" smtClean="0"/>
              <a:t>Λογισμικά Ανοικτού Κώδικα (</a:t>
            </a:r>
            <a:r>
              <a:rPr lang="en-US" dirty="0" err="1" smtClean="0"/>
              <a:t>OpenSource</a:t>
            </a:r>
            <a:r>
              <a:rPr lang="en-US" dirty="0" smtClean="0"/>
              <a:t> Software)</a:t>
            </a:r>
            <a:endParaRPr lang="el-GR" dirty="0" smtClean="0"/>
          </a:p>
          <a:p>
            <a:pPr>
              <a:lnSpc>
                <a:spcPct val="150000"/>
              </a:lnSpc>
            </a:pPr>
            <a:r>
              <a:rPr lang="el-GR" dirty="0" smtClean="0"/>
              <a:t>Ανάπτυξη διαδικτυακών εφαρμογών (</a:t>
            </a:r>
            <a:r>
              <a:rPr lang="en-US" dirty="0" smtClean="0"/>
              <a:t>Joomla – </a:t>
            </a:r>
            <a:r>
              <a:rPr lang="en-US" dirty="0" err="1" smtClean="0"/>
              <a:t>Wordpress</a:t>
            </a:r>
            <a:r>
              <a:rPr lang="en-US" dirty="0" smtClean="0"/>
              <a:t>)</a:t>
            </a:r>
          </a:p>
          <a:p>
            <a:pPr>
              <a:lnSpc>
                <a:spcPct val="150000"/>
              </a:lnSpc>
            </a:pPr>
            <a:r>
              <a:rPr lang="en-US" dirty="0" smtClean="0"/>
              <a:t>SEO Analysis</a:t>
            </a:r>
            <a:endParaRPr lang="el-GR" dirty="0"/>
          </a:p>
          <a:p>
            <a:pPr marL="0" indent="0">
              <a:buNone/>
            </a:pPr>
            <a:endParaRPr lang="el-GR" dirty="0">
              <a:hlinkClick r:id="rId2"/>
            </a:endParaRPr>
          </a:p>
          <a:p>
            <a:pPr marL="0" indent="0" algn="ctr">
              <a:buNone/>
            </a:pPr>
            <a:r>
              <a:rPr lang="el-GR" dirty="0" smtClean="0">
                <a:hlinkClick r:id="rId2"/>
              </a:rPr>
              <a:t>Δείτε εδώ το βιβλίο </a:t>
            </a:r>
            <a:endParaRPr lang="el-GR" dirty="0"/>
          </a:p>
        </p:txBody>
      </p:sp>
      <p:sp>
        <p:nvSpPr>
          <p:cNvPr id="2" name="Title 1"/>
          <p:cNvSpPr>
            <a:spLocks noGrp="1"/>
          </p:cNvSpPr>
          <p:nvPr>
            <p:ph type="title"/>
          </p:nvPr>
        </p:nvSpPr>
        <p:spPr>
          <a:xfrm>
            <a:off x="207818" y="1244139"/>
            <a:ext cx="11812386" cy="914400"/>
          </a:xfrm>
        </p:spPr>
        <p:txBody>
          <a:bodyPr>
            <a:normAutofit fontScale="90000"/>
          </a:bodyPr>
          <a:lstStyle/>
          <a:p>
            <a:pPr algn="ctr"/>
            <a:r>
              <a:rPr lang="el-GR" sz="4900" b="1" dirty="0" smtClean="0">
                <a:solidFill>
                  <a:schemeClr val="tx2"/>
                </a:solidFill>
              </a:rPr>
              <a:t>Τεχνικός Εφαρμογών Πληροφορικής</a:t>
            </a:r>
            <a:r>
              <a:rPr lang="el-GR" b="1" dirty="0" smtClean="0">
                <a:solidFill>
                  <a:schemeClr val="tx2"/>
                </a:solidFill>
              </a:rPr>
              <a:t/>
            </a:r>
            <a:br>
              <a:rPr lang="el-GR" b="1" dirty="0" smtClean="0">
                <a:solidFill>
                  <a:schemeClr val="tx2"/>
                </a:solidFill>
              </a:rPr>
            </a:br>
            <a:r>
              <a:rPr lang="el-GR" sz="4000" b="1" i="1" dirty="0" smtClean="0">
                <a:solidFill>
                  <a:srgbClr val="0070C0"/>
                </a:solidFill>
              </a:rPr>
              <a:t>Σχεδιασμός και Ανάπτυξη </a:t>
            </a:r>
            <a:r>
              <a:rPr lang="el-GR" sz="4000" b="1" i="1" dirty="0" smtClean="0">
                <a:solidFill>
                  <a:srgbClr val="0070C0"/>
                </a:solidFill>
              </a:rPr>
              <a:t/>
            </a:r>
            <a:br>
              <a:rPr lang="el-GR" sz="4000" b="1" i="1" dirty="0" smtClean="0">
                <a:solidFill>
                  <a:srgbClr val="0070C0"/>
                </a:solidFill>
              </a:rPr>
            </a:br>
            <a:r>
              <a:rPr lang="el-GR" sz="4000" b="1" i="1" dirty="0" smtClean="0">
                <a:solidFill>
                  <a:srgbClr val="0070C0"/>
                </a:solidFill>
              </a:rPr>
              <a:t>Διαδικτυακών </a:t>
            </a:r>
            <a:r>
              <a:rPr lang="el-GR" sz="4000" b="1" i="1" dirty="0" smtClean="0">
                <a:solidFill>
                  <a:srgbClr val="0070C0"/>
                </a:solidFill>
              </a:rPr>
              <a:t>Εφαρμογών</a:t>
            </a:r>
            <a:endParaRPr lang="el-GR" sz="4000" i="1" dirty="0">
              <a:solidFill>
                <a:srgbClr val="0070C0"/>
              </a:solidFill>
            </a:endParaRPr>
          </a:p>
        </p:txBody>
      </p:sp>
    </p:spTree>
    <p:extLst>
      <p:ext uri="{BB962C8B-B14F-4D97-AF65-F5344CB8AC3E}">
        <p14:creationId xmlns:p14="http://schemas.microsoft.com/office/powerpoint/2010/main" val="30379565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4"/>
            <a:ext cx="10515600" cy="4886903"/>
          </a:xfrm>
        </p:spPr>
        <p:txBody>
          <a:bodyPr>
            <a:normAutofit/>
          </a:bodyPr>
          <a:lstStyle/>
          <a:p>
            <a:pPr>
              <a:lnSpc>
                <a:spcPct val="170000"/>
              </a:lnSpc>
            </a:pPr>
            <a:r>
              <a:rPr lang="el-GR" dirty="0" smtClean="0"/>
              <a:t>Συντήρηση Υπολογιστών</a:t>
            </a:r>
          </a:p>
          <a:p>
            <a:pPr>
              <a:lnSpc>
                <a:spcPct val="170000"/>
              </a:lnSpc>
            </a:pPr>
            <a:r>
              <a:rPr lang="el-GR" dirty="0" smtClean="0"/>
              <a:t>Υλικό Επιτραπέζιων υπολογιστών</a:t>
            </a:r>
          </a:p>
          <a:p>
            <a:pPr>
              <a:lnSpc>
                <a:spcPct val="170000"/>
              </a:lnSpc>
            </a:pPr>
            <a:r>
              <a:rPr lang="el-GR" dirty="0" smtClean="0"/>
              <a:t>Εντοπισμός &amp; Επίλυση προβλημάτων υλικού</a:t>
            </a:r>
          </a:p>
          <a:p>
            <a:pPr>
              <a:lnSpc>
                <a:spcPct val="170000"/>
              </a:lnSpc>
            </a:pPr>
            <a:r>
              <a:rPr lang="el-GR" dirty="0" smtClean="0"/>
              <a:t>Λειτουργικά Συστήματα πελατών</a:t>
            </a:r>
          </a:p>
          <a:p>
            <a:pPr>
              <a:lnSpc>
                <a:spcPct val="170000"/>
              </a:lnSpc>
            </a:pPr>
            <a:r>
              <a:rPr lang="el-GR" dirty="0" smtClean="0"/>
              <a:t>Εντοπισμός &amp; Επίλυση προβλημάτων υλικού</a:t>
            </a:r>
          </a:p>
          <a:p>
            <a:pPr marL="0" indent="0">
              <a:buNone/>
            </a:pPr>
            <a:endParaRPr lang="el-GR" dirty="0">
              <a:hlinkClick r:id="rId2"/>
            </a:endParaRPr>
          </a:p>
          <a:p>
            <a:pPr marL="0" indent="0" algn="ctr">
              <a:buNone/>
            </a:pPr>
            <a:r>
              <a:rPr lang="el-GR" dirty="0" smtClean="0">
                <a:hlinkClick r:id="rId2"/>
              </a:rPr>
              <a:t>Δείτε εδώ το βιβλίο</a:t>
            </a:r>
            <a:endParaRPr lang="el-GR" dirty="0"/>
          </a:p>
        </p:txBody>
      </p:sp>
      <p:sp>
        <p:nvSpPr>
          <p:cNvPr id="2" name="Title 1"/>
          <p:cNvSpPr>
            <a:spLocks noGrp="1"/>
          </p:cNvSpPr>
          <p:nvPr>
            <p:ph type="title"/>
          </p:nvPr>
        </p:nvSpPr>
        <p:spPr>
          <a:xfrm>
            <a:off x="681644" y="786939"/>
            <a:ext cx="10637520" cy="914400"/>
          </a:xfrm>
        </p:spPr>
        <p:txBody>
          <a:bodyPr/>
          <a:lstStyle/>
          <a:p>
            <a:pPr algn="ctr"/>
            <a:r>
              <a:rPr lang="el-GR" b="1" dirty="0" smtClean="0">
                <a:solidFill>
                  <a:schemeClr val="tx2"/>
                </a:solidFill>
              </a:rPr>
              <a:t>Τεχνικός Η/Υ και Δικτύων</a:t>
            </a:r>
            <a:br>
              <a:rPr lang="el-GR" b="1" dirty="0" smtClean="0">
                <a:solidFill>
                  <a:schemeClr val="tx2"/>
                </a:solidFill>
              </a:rPr>
            </a:br>
            <a:r>
              <a:rPr lang="el-GR" sz="3600" b="1" i="1" dirty="0" smtClean="0">
                <a:solidFill>
                  <a:srgbClr val="0070C0"/>
                </a:solidFill>
              </a:rPr>
              <a:t>Εγκατάσταση, </a:t>
            </a:r>
            <a:r>
              <a:rPr lang="el-GR" sz="3600" b="1" i="1" dirty="0" smtClean="0">
                <a:solidFill>
                  <a:srgbClr val="0070C0"/>
                </a:solidFill>
              </a:rPr>
              <a:t>Διαχ. &amp; Συντ. </a:t>
            </a:r>
            <a:r>
              <a:rPr lang="el-GR" sz="3600" b="1" i="1" dirty="0" err="1" smtClean="0">
                <a:solidFill>
                  <a:srgbClr val="0070C0"/>
                </a:solidFill>
              </a:rPr>
              <a:t>Υπολ</a:t>
            </a:r>
            <a:r>
              <a:rPr lang="el-GR" sz="3600" b="1" i="1" dirty="0" smtClean="0">
                <a:solidFill>
                  <a:srgbClr val="0070C0"/>
                </a:solidFill>
              </a:rPr>
              <a:t>. Συστημάτων</a:t>
            </a:r>
            <a:endParaRPr lang="el-GR" sz="3600" i="1" dirty="0">
              <a:solidFill>
                <a:srgbClr val="0070C0"/>
              </a:solidFill>
            </a:endParaRPr>
          </a:p>
        </p:txBody>
      </p:sp>
    </p:spTree>
    <p:extLst>
      <p:ext uri="{BB962C8B-B14F-4D97-AF65-F5344CB8AC3E}">
        <p14:creationId xmlns:p14="http://schemas.microsoft.com/office/powerpoint/2010/main" val="35785075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4"/>
            <a:ext cx="10515600" cy="4938857"/>
          </a:xfrm>
        </p:spPr>
        <p:txBody>
          <a:bodyPr>
            <a:normAutofit/>
          </a:bodyPr>
          <a:lstStyle/>
          <a:p>
            <a:r>
              <a:rPr lang="el-GR" dirty="0" smtClean="0"/>
              <a:t>Μέθοδοι αύξησης επιδόσεων υπολογιστών</a:t>
            </a:r>
          </a:p>
          <a:p>
            <a:r>
              <a:rPr lang="el-GR" dirty="0" smtClean="0"/>
              <a:t>Αναβάθμιση μονάδων υπολογιστή</a:t>
            </a:r>
          </a:p>
          <a:p>
            <a:r>
              <a:rPr lang="el-GR" dirty="0" smtClean="0"/>
              <a:t>Μέθοδοι ψύξης υπολογιστών</a:t>
            </a:r>
          </a:p>
          <a:p>
            <a:r>
              <a:rPr lang="el-GR" dirty="0" smtClean="0"/>
              <a:t>Συστοιχίες υπολογιστών</a:t>
            </a:r>
          </a:p>
          <a:p>
            <a:r>
              <a:rPr lang="el-GR" dirty="0" smtClean="0"/>
              <a:t>Έλεγχος επικοινωνίας Δικτύου με εντολές δικτύωσης (πχ </a:t>
            </a:r>
            <a:r>
              <a:rPr lang="en-US" dirty="0" smtClean="0"/>
              <a:t>Ping)</a:t>
            </a:r>
          </a:p>
          <a:p>
            <a:r>
              <a:rPr lang="el-GR" dirty="0" smtClean="0"/>
              <a:t>Εγκατάσταση και Διαχείριση </a:t>
            </a:r>
            <a:r>
              <a:rPr lang="el-GR" dirty="0" err="1" smtClean="0"/>
              <a:t>Διακομιστή</a:t>
            </a:r>
            <a:endParaRPr lang="el-GR" dirty="0" smtClean="0"/>
          </a:p>
          <a:p>
            <a:r>
              <a:rPr lang="el-GR" dirty="0" smtClean="0"/>
              <a:t>Τεχνολογίες Ασύρματης Δικτύωσης</a:t>
            </a:r>
            <a:endParaRPr lang="el-GR" dirty="0"/>
          </a:p>
          <a:p>
            <a:pPr marL="0" indent="0">
              <a:buNone/>
            </a:pPr>
            <a:endParaRPr lang="el-GR" dirty="0" smtClean="0">
              <a:hlinkClick r:id="rId2"/>
            </a:endParaRPr>
          </a:p>
          <a:p>
            <a:pPr marL="0" indent="0" algn="ctr">
              <a:buNone/>
            </a:pPr>
            <a:r>
              <a:rPr lang="el-GR" dirty="0" smtClean="0">
                <a:hlinkClick r:id="rId2"/>
              </a:rPr>
              <a:t>Δείτε εδώ το βιβλίο</a:t>
            </a:r>
            <a:endParaRPr lang="el-GR" dirty="0"/>
          </a:p>
        </p:txBody>
      </p:sp>
      <p:sp>
        <p:nvSpPr>
          <p:cNvPr id="2" name="Title 1"/>
          <p:cNvSpPr>
            <a:spLocks noGrp="1"/>
          </p:cNvSpPr>
          <p:nvPr>
            <p:ph type="title"/>
          </p:nvPr>
        </p:nvSpPr>
        <p:spPr>
          <a:xfrm>
            <a:off x="1161011" y="703811"/>
            <a:ext cx="10058400" cy="914400"/>
          </a:xfrm>
        </p:spPr>
        <p:txBody>
          <a:bodyPr/>
          <a:lstStyle/>
          <a:p>
            <a:pPr algn="ctr"/>
            <a:r>
              <a:rPr lang="el-GR" b="1" dirty="0" smtClean="0">
                <a:solidFill>
                  <a:schemeClr val="tx2"/>
                </a:solidFill>
              </a:rPr>
              <a:t>Τεχνικός Η/Υ και Δικτύων</a:t>
            </a:r>
            <a:br>
              <a:rPr lang="el-GR" b="1" dirty="0" smtClean="0">
                <a:solidFill>
                  <a:schemeClr val="tx2"/>
                </a:solidFill>
              </a:rPr>
            </a:br>
            <a:r>
              <a:rPr lang="el-GR" sz="3600" b="1" i="1" dirty="0" smtClean="0">
                <a:solidFill>
                  <a:srgbClr val="0070C0"/>
                </a:solidFill>
              </a:rPr>
              <a:t>Ειδικά θέματα στο υλικό και στα Δίκτυα Η/Υ</a:t>
            </a:r>
            <a:endParaRPr lang="el-GR" sz="3600" b="1" i="1" dirty="0">
              <a:solidFill>
                <a:srgbClr val="0070C0"/>
              </a:solidFill>
            </a:endParaRPr>
          </a:p>
        </p:txBody>
      </p:sp>
    </p:spTree>
    <p:extLst>
      <p:ext uri="{BB962C8B-B14F-4D97-AF65-F5344CB8AC3E}">
        <p14:creationId xmlns:p14="http://schemas.microsoft.com/office/powerpoint/2010/main" val="14765536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95055"/>
            <a:ext cx="10515600" cy="4675908"/>
          </a:xfrm>
        </p:spPr>
        <p:txBody>
          <a:bodyPr>
            <a:normAutofit/>
          </a:bodyPr>
          <a:lstStyle/>
          <a:p>
            <a:pPr>
              <a:lnSpc>
                <a:spcPct val="150000"/>
              </a:lnSpc>
            </a:pPr>
            <a:r>
              <a:rPr lang="el-GR" sz="2300" dirty="0"/>
              <a:t>Τρόποι και μέθοδοι τεχνική υποστήριξης</a:t>
            </a:r>
          </a:p>
          <a:p>
            <a:pPr>
              <a:lnSpc>
                <a:spcPct val="150000"/>
              </a:lnSpc>
            </a:pPr>
            <a:r>
              <a:rPr lang="el-GR" sz="2300" dirty="0"/>
              <a:t>Αντιμετώπιση προβλημάτων υλικού- Αναβάθμιση </a:t>
            </a:r>
            <a:r>
              <a:rPr lang="en-US" sz="2300" dirty="0"/>
              <a:t>BIOS</a:t>
            </a:r>
            <a:endParaRPr lang="el-GR" sz="2300" dirty="0"/>
          </a:p>
          <a:p>
            <a:pPr>
              <a:lnSpc>
                <a:spcPct val="150000"/>
              </a:lnSpc>
            </a:pPr>
            <a:r>
              <a:rPr lang="el-GR" sz="2300" dirty="0"/>
              <a:t>Τεχνική υποστήριξη λογισμικού – Προβλήματα ΛΣ</a:t>
            </a:r>
          </a:p>
          <a:p>
            <a:pPr>
              <a:lnSpc>
                <a:spcPct val="150000"/>
              </a:lnSpc>
            </a:pPr>
            <a:r>
              <a:rPr lang="el-GR" sz="2300" dirty="0"/>
              <a:t>Τεχνική υποστήριξη δικτύων – Προβλήματα επικοινωνίας</a:t>
            </a:r>
          </a:p>
          <a:p>
            <a:endParaRPr lang="el-GR" dirty="0"/>
          </a:p>
          <a:p>
            <a:pPr marL="0" indent="0" algn="ctr">
              <a:buNone/>
            </a:pPr>
            <a:r>
              <a:rPr lang="el-GR" dirty="0" smtClean="0">
                <a:hlinkClick r:id="rId2"/>
              </a:rPr>
              <a:t>Δείτε εδώ το βιβλίο </a:t>
            </a:r>
            <a:endParaRPr lang="el-GR" dirty="0"/>
          </a:p>
        </p:txBody>
      </p:sp>
      <p:sp>
        <p:nvSpPr>
          <p:cNvPr id="2" name="Title 1"/>
          <p:cNvSpPr>
            <a:spLocks noGrp="1"/>
          </p:cNvSpPr>
          <p:nvPr>
            <p:ph type="title"/>
          </p:nvPr>
        </p:nvSpPr>
        <p:spPr>
          <a:xfrm>
            <a:off x="1185949" y="1127760"/>
            <a:ext cx="10058400" cy="914400"/>
          </a:xfrm>
        </p:spPr>
        <p:txBody>
          <a:bodyPr>
            <a:normAutofit fontScale="90000"/>
          </a:bodyPr>
          <a:lstStyle/>
          <a:p>
            <a:pPr algn="ctr"/>
            <a:r>
              <a:rPr lang="el-GR" sz="4900" b="1" dirty="0" smtClean="0">
                <a:solidFill>
                  <a:schemeClr val="tx2"/>
                </a:solidFill>
              </a:rPr>
              <a:t>Τεχνικός Η/Υ και Δικτύων</a:t>
            </a:r>
            <a:r>
              <a:rPr lang="en-US" sz="4900" b="1" dirty="0" smtClean="0">
                <a:solidFill>
                  <a:schemeClr val="tx2"/>
                </a:solidFill>
              </a:rPr>
              <a:t/>
            </a:r>
            <a:br>
              <a:rPr lang="en-US" sz="4900" b="1" dirty="0" smtClean="0">
                <a:solidFill>
                  <a:schemeClr val="tx2"/>
                </a:solidFill>
              </a:rPr>
            </a:br>
            <a:r>
              <a:rPr lang="el-GR" sz="4000" b="1" dirty="0" smtClean="0">
                <a:solidFill>
                  <a:srgbClr val="0070C0"/>
                </a:solidFill>
              </a:rPr>
              <a:t>Τεχνική Υποστήριξη Υπολογιστικών Συστημάτων και Δικτυακών υποδομών</a:t>
            </a:r>
            <a:endParaRPr lang="el-GR" sz="4000" dirty="0">
              <a:solidFill>
                <a:srgbClr val="0070C0"/>
              </a:solidFill>
            </a:endParaRPr>
          </a:p>
        </p:txBody>
      </p:sp>
    </p:spTree>
    <p:extLst>
      <p:ext uri="{BB962C8B-B14F-4D97-AF65-F5344CB8AC3E}">
        <p14:creationId xmlns:p14="http://schemas.microsoft.com/office/powerpoint/2010/main" val="16340456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0698" y="1825625"/>
            <a:ext cx="11405061" cy="4793384"/>
          </a:xfrm>
        </p:spPr>
        <p:txBody>
          <a:bodyPr>
            <a:normAutofit/>
          </a:bodyPr>
          <a:lstStyle/>
          <a:p>
            <a:pPr marL="0" indent="0" algn="ctr">
              <a:lnSpc>
                <a:spcPct val="150000"/>
              </a:lnSpc>
              <a:buNone/>
            </a:pPr>
            <a:r>
              <a:rPr lang="el-GR" sz="3600" dirty="0"/>
              <a:t>​</a:t>
            </a:r>
            <a:r>
              <a:rPr lang="el-GR" sz="2300" dirty="0"/>
              <a:t>Άνοιξε   η ιστοσελίδα ​</a:t>
            </a:r>
            <a:r>
              <a:rPr lang="el-GR" sz="2300" dirty="0">
                <a:hlinkClick r:id="rId2"/>
              </a:rPr>
              <a:t>https://e-eggrafes.minedu.gov.gr/ </a:t>
            </a:r>
            <a:endParaRPr lang="el-GR" sz="2300" dirty="0" smtClean="0"/>
          </a:p>
          <a:p>
            <a:pPr marL="0" indent="0" algn="ctr">
              <a:lnSpc>
                <a:spcPct val="150000"/>
              </a:lnSpc>
              <a:buNone/>
            </a:pPr>
            <a:r>
              <a:rPr lang="el-GR" sz="2300" dirty="0" smtClean="0"/>
              <a:t>μέσω </a:t>
            </a:r>
            <a:r>
              <a:rPr lang="el-GR" sz="2300" dirty="0"/>
              <a:t>της οποίας θα γίνουν οι εγγραφές των μαθητών Γυμνασίων, Γενικών Λυκείων και ΕΠΑΛ για το επόμενο σχολικό έτος </a:t>
            </a:r>
            <a:r>
              <a:rPr lang="el-GR" sz="2300" dirty="0"/>
              <a:t>2020-2021</a:t>
            </a:r>
            <a:r>
              <a:rPr lang="el-GR" sz="2300" dirty="0" smtClean="0"/>
              <a:t>.</a:t>
            </a:r>
          </a:p>
          <a:p>
            <a:pPr marL="0" indent="0">
              <a:lnSpc>
                <a:spcPct val="150000"/>
              </a:lnSpc>
              <a:buNone/>
            </a:pPr>
            <a:endParaRPr lang="el-GR" sz="2300" dirty="0"/>
          </a:p>
          <a:p>
            <a:pPr marL="0" indent="0" algn="ctr">
              <a:lnSpc>
                <a:spcPct val="150000"/>
              </a:lnSpc>
              <a:buNone/>
            </a:pPr>
            <a:r>
              <a:rPr lang="el-GR" i="1" dirty="0" smtClean="0">
                <a:solidFill>
                  <a:schemeClr val="tx2"/>
                </a:solidFill>
              </a:rPr>
              <a:t>Σχετικές οδηγίες, μπορείτε να βρείτε στην παραπάνω ιστοσελίδα.</a:t>
            </a:r>
            <a:endParaRPr lang="el-GR" i="1" dirty="0">
              <a:solidFill>
                <a:schemeClr val="tx2"/>
              </a:solidFill>
            </a:endParaRPr>
          </a:p>
        </p:txBody>
      </p:sp>
      <p:sp>
        <p:nvSpPr>
          <p:cNvPr id="2" name="Title 1"/>
          <p:cNvSpPr>
            <a:spLocks noGrp="1"/>
          </p:cNvSpPr>
          <p:nvPr>
            <p:ph type="title"/>
          </p:nvPr>
        </p:nvSpPr>
        <p:spPr>
          <a:xfrm>
            <a:off x="1094509" y="454429"/>
            <a:ext cx="10058400" cy="914400"/>
          </a:xfrm>
        </p:spPr>
        <p:txBody>
          <a:bodyPr/>
          <a:lstStyle/>
          <a:p>
            <a:pPr algn="ctr"/>
            <a:r>
              <a:rPr lang="el-GR" b="1" dirty="0" smtClean="0">
                <a:solidFill>
                  <a:schemeClr val="tx2"/>
                </a:solidFill>
              </a:rPr>
              <a:t>ΗΛΕΚΤΡΟΝΙΚΕΣ ΕΓΓΡΑΦΕΣ</a:t>
            </a:r>
            <a:endParaRPr lang="el-GR" b="1" dirty="0">
              <a:solidFill>
                <a:schemeClr val="tx2"/>
              </a:solidFill>
            </a:endParaRPr>
          </a:p>
        </p:txBody>
      </p:sp>
    </p:spTree>
    <p:extLst>
      <p:ext uri="{BB962C8B-B14F-4D97-AF65-F5344CB8AC3E}">
        <p14:creationId xmlns:p14="http://schemas.microsoft.com/office/powerpoint/2010/main" val="13882771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4974" y="1891147"/>
            <a:ext cx="9094123" cy="3657599"/>
          </a:xfrm>
        </p:spPr>
        <p:txBody>
          <a:bodyPr/>
          <a:lstStyle/>
          <a:p>
            <a:endParaRPr lang="el-GR" dirty="0" smtClean="0"/>
          </a:p>
          <a:p>
            <a:endParaRPr lang="el-GR" dirty="0"/>
          </a:p>
          <a:p>
            <a:pPr marL="0" indent="0" algn="ctr">
              <a:buNone/>
            </a:pPr>
            <a:r>
              <a:rPr lang="el-GR" sz="5400" dirty="0" smtClean="0"/>
              <a:t>ΑΠΟΡΙΕΣ - ΕΡΩΤΗΣΕΙΣ ?</a:t>
            </a:r>
            <a:endParaRPr lang="el-GR" sz="5400" dirty="0"/>
          </a:p>
        </p:txBody>
      </p:sp>
      <p:sp>
        <p:nvSpPr>
          <p:cNvPr id="2" name="Title 1"/>
          <p:cNvSpPr>
            <a:spLocks noGrp="1"/>
          </p:cNvSpPr>
          <p:nvPr>
            <p:ph type="title"/>
          </p:nvPr>
        </p:nvSpPr>
        <p:spPr>
          <a:xfrm>
            <a:off x="1061257" y="1161011"/>
            <a:ext cx="10058400" cy="914400"/>
          </a:xfrm>
        </p:spPr>
        <p:txBody>
          <a:bodyPr/>
          <a:lstStyle/>
          <a:p>
            <a:pPr algn="ctr"/>
            <a:r>
              <a:rPr lang="el-GR" b="1" dirty="0" smtClean="0">
                <a:solidFill>
                  <a:schemeClr val="tx2"/>
                </a:solidFill>
              </a:rPr>
              <a:t>ΤΟΜΕΑΣ </a:t>
            </a:r>
            <a:r>
              <a:rPr lang="el-GR" b="1" dirty="0" smtClean="0">
                <a:solidFill>
                  <a:schemeClr val="tx2"/>
                </a:solidFill>
              </a:rPr>
              <a:t>ΠΛΗΡΟΦΟΡΙΚΗΣ</a:t>
            </a:r>
            <a:br>
              <a:rPr lang="el-GR" b="1" dirty="0" smtClean="0">
                <a:solidFill>
                  <a:schemeClr val="tx2"/>
                </a:solidFill>
              </a:rPr>
            </a:br>
            <a:r>
              <a:rPr lang="el-GR" sz="1800" b="1" i="1" dirty="0" smtClean="0">
                <a:solidFill>
                  <a:schemeClr val="tx2"/>
                </a:solidFill>
              </a:rPr>
              <a:t>2</a:t>
            </a:r>
            <a:r>
              <a:rPr lang="el-GR" sz="1800" b="1" i="1" baseline="30000" dirty="0" smtClean="0">
                <a:solidFill>
                  <a:schemeClr val="tx2"/>
                </a:solidFill>
              </a:rPr>
              <a:t>ο</a:t>
            </a:r>
            <a:r>
              <a:rPr lang="el-GR" sz="1800" b="1" i="1" dirty="0" smtClean="0">
                <a:solidFill>
                  <a:schemeClr val="tx2"/>
                </a:solidFill>
              </a:rPr>
              <a:t> ΕΠΑΓΓΕΛΜΑΤΙΚΟ ΛΥΚΕΙΟ ΚΑΤΕΡΙΝΗΣ</a:t>
            </a:r>
            <a:r>
              <a:rPr lang="el-GR" b="1" dirty="0" smtClean="0">
                <a:solidFill>
                  <a:schemeClr val="tx2"/>
                </a:solidFill>
              </a:rPr>
              <a:t>	</a:t>
            </a:r>
            <a:endParaRPr lang="el-GR" b="1" dirty="0">
              <a:solidFill>
                <a:schemeClr val="tx2"/>
              </a:solidFill>
            </a:endParaRPr>
          </a:p>
        </p:txBody>
      </p:sp>
    </p:spTree>
    <p:extLst>
      <p:ext uri="{BB962C8B-B14F-4D97-AF65-F5344CB8AC3E}">
        <p14:creationId xmlns:p14="http://schemas.microsoft.com/office/powerpoint/2010/main" val="4891989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7977" y="1957649"/>
            <a:ext cx="9193877" cy="3657599"/>
          </a:xfrm>
        </p:spPr>
        <p:txBody>
          <a:bodyPr/>
          <a:lstStyle/>
          <a:p>
            <a:endParaRPr lang="el-GR" b="1" dirty="0" smtClean="0"/>
          </a:p>
          <a:p>
            <a:pPr algn="ctr"/>
            <a:r>
              <a:rPr lang="el-GR" sz="3600" b="1" i="1" dirty="0" smtClean="0"/>
              <a:t>Τεχνικός Εφαρμογών Πληροφορικής</a:t>
            </a:r>
          </a:p>
          <a:p>
            <a:pPr algn="ctr"/>
            <a:endParaRPr lang="el-GR" sz="3600" b="1" i="1" dirty="0"/>
          </a:p>
          <a:p>
            <a:pPr marL="0" indent="0" algn="ctr">
              <a:buNone/>
            </a:pPr>
            <a:endParaRPr lang="el-GR" sz="3600" b="1" i="1" dirty="0" smtClean="0"/>
          </a:p>
          <a:p>
            <a:pPr algn="ctr"/>
            <a:r>
              <a:rPr lang="el-GR" sz="3600" b="1" i="1" dirty="0" smtClean="0"/>
              <a:t>Τεχνικός Η/Υ και Δικτύων</a:t>
            </a:r>
          </a:p>
          <a:p>
            <a:endParaRPr lang="el-GR" dirty="0"/>
          </a:p>
        </p:txBody>
      </p:sp>
      <p:sp>
        <p:nvSpPr>
          <p:cNvPr id="2" name="Title 1"/>
          <p:cNvSpPr>
            <a:spLocks noGrp="1"/>
          </p:cNvSpPr>
          <p:nvPr>
            <p:ph type="title"/>
          </p:nvPr>
        </p:nvSpPr>
        <p:spPr>
          <a:xfrm>
            <a:off x="1044633" y="338051"/>
            <a:ext cx="10058400" cy="914400"/>
          </a:xfrm>
        </p:spPr>
        <p:txBody>
          <a:bodyPr/>
          <a:lstStyle/>
          <a:p>
            <a:pPr algn="ctr"/>
            <a:r>
              <a:rPr lang="el-GR" b="1" dirty="0" smtClean="0">
                <a:solidFill>
                  <a:schemeClr val="tx2"/>
                </a:solidFill>
              </a:rPr>
              <a:t>ΕΙΔΙΚΟΤΗΤΕΣ – Γ’ ΤΑΞΗ </a:t>
            </a:r>
            <a:endParaRPr lang="el-GR" b="1" dirty="0">
              <a:solidFill>
                <a:schemeClr val="tx2"/>
              </a:solidFill>
            </a:endParaRPr>
          </a:p>
        </p:txBody>
      </p:sp>
    </p:spTree>
    <p:extLst>
      <p:ext uri="{BB962C8B-B14F-4D97-AF65-F5344CB8AC3E}">
        <p14:creationId xmlns:p14="http://schemas.microsoft.com/office/powerpoint/2010/main" val="23170070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13164"/>
            <a:ext cx="10515600" cy="5361709"/>
          </a:xfrm>
        </p:spPr>
        <p:txBody>
          <a:bodyPr>
            <a:normAutofit/>
          </a:bodyPr>
          <a:lstStyle/>
          <a:p>
            <a:pPr marL="0" indent="0" algn="just">
              <a:lnSpc>
                <a:spcPct val="150000"/>
              </a:lnSpc>
              <a:buNone/>
            </a:pPr>
            <a:r>
              <a:rPr lang="el-GR" dirty="0" smtClean="0"/>
              <a:t>Ο απόφοιτος </a:t>
            </a:r>
            <a:r>
              <a:rPr lang="el-GR" dirty="0" smtClean="0"/>
              <a:t>«</a:t>
            </a:r>
            <a:r>
              <a:rPr lang="el-GR" b="1" dirty="0" smtClean="0"/>
              <a:t>Τεχνικός </a:t>
            </a:r>
            <a:r>
              <a:rPr lang="el-GR" b="1" dirty="0" smtClean="0"/>
              <a:t>Εφαρμογών </a:t>
            </a:r>
            <a:r>
              <a:rPr lang="el-GR" b="1" dirty="0" smtClean="0"/>
              <a:t>Πληροφορικής»</a:t>
            </a:r>
            <a:r>
              <a:rPr lang="el-GR" dirty="0" smtClean="0"/>
              <a:t>, </a:t>
            </a:r>
            <a:r>
              <a:rPr lang="el-GR" dirty="0" smtClean="0"/>
              <a:t>ασχολείται με την εγκατάσταση και τη συντήρηση υπολογιστικών συστημάτων, την εγκατάσταση και τη συντήρηση Τοπικών Δικτύων υπολογιστών, την εγκατάσταση, τη συντήρηση και την ανάπτυξη εφαρμογών πληροφορικής (συμπεριλαμβανόμενων των εφαρμογών στο Διαδικτύου). </a:t>
            </a:r>
            <a:r>
              <a:rPr lang="el-GR" dirty="0" smtClean="0">
                <a:effectLst/>
              </a:rPr>
              <a:t>Επίσης, ο απόφοιτος Πληροφορικής μπορείς να ασχοληθεί με την </a:t>
            </a:r>
            <a:r>
              <a:rPr lang="el-GR" b="1" dirty="0" smtClean="0">
                <a:effectLst/>
              </a:rPr>
              <a:t>Προώθηση και Πώληση προϊόντων Πληροφορικής</a:t>
            </a:r>
            <a:r>
              <a:rPr lang="el-GR" dirty="0" smtClean="0">
                <a:effectLst/>
              </a:rPr>
              <a:t>, την κατασκευή και την διαχείριση ενός </a:t>
            </a:r>
            <a:r>
              <a:rPr lang="el-GR" b="1" dirty="0" smtClean="0">
                <a:effectLst/>
              </a:rPr>
              <a:t>Web </a:t>
            </a:r>
            <a:r>
              <a:rPr lang="el-GR" b="1" dirty="0" err="1" smtClean="0">
                <a:effectLst/>
              </a:rPr>
              <a:t>Site</a:t>
            </a:r>
            <a:r>
              <a:rPr lang="el-GR" b="1" dirty="0" smtClean="0">
                <a:effectLst/>
              </a:rPr>
              <a:t> ή ενός E-</a:t>
            </a:r>
            <a:r>
              <a:rPr lang="el-GR" b="1" dirty="0" err="1" smtClean="0">
                <a:effectLst/>
              </a:rPr>
              <a:t>Shop</a:t>
            </a:r>
            <a:r>
              <a:rPr lang="el-GR" dirty="0" smtClean="0">
                <a:effectLst/>
              </a:rPr>
              <a:t> στο Internet.</a:t>
            </a:r>
            <a:endParaRPr lang="el-GR" dirty="0"/>
          </a:p>
        </p:txBody>
      </p:sp>
      <p:sp>
        <p:nvSpPr>
          <p:cNvPr id="2" name="Title 1"/>
          <p:cNvSpPr>
            <a:spLocks noGrp="1"/>
          </p:cNvSpPr>
          <p:nvPr>
            <p:ph type="title"/>
          </p:nvPr>
        </p:nvSpPr>
        <p:spPr>
          <a:xfrm>
            <a:off x="166256" y="570808"/>
            <a:ext cx="11937076" cy="914400"/>
          </a:xfrm>
        </p:spPr>
        <p:txBody>
          <a:bodyPr>
            <a:noAutofit/>
          </a:bodyPr>
          <a:lstStyle/>
          <a:p>
            <a:pPr algn="ctr"/>
            <a:r>
              <a:rPr lang="el-GR" b="1" dirty="0">
                <a:solidFill>
                  <a:schemeClr val="tx2"/>
                </a:solidFill>
              </a:rPr>
              <a:t>Τεχνικός Εφαρμογών Πληροφορικής</a:t>
            </a:r>
            <a:endParaRPr lang="el-GR" b="1" dirty="0">
              <a:solidFill>
                <a:schemeClr val="tx2"/>
              </a:solidFill>
            </a:endParaRPr>
          </a:p>
        </p:txBody>
      </p:sp>
    </p:spTree>
    <p:extLst>
      <p:ext uri="{BB962C8B-B14F-4D97-AF65-F5344CB8AC3E}">
        <p14:creationId xmlns:p14="http://schemas.microsoft.com/office/powerpoint/2010/main" val="18019272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7155" y="2240282"/>
            <a:ext cx="9925397" cy="3657599"/>
          </a:xfrm>
        </p:spPr>
        <p:txBody>
          <a:bodyPr>
            <a:normAutofit/>
          </a:bodyPr>
          <a:lstStyle/>
          <a:p>
            <a:pPr marL="0" indent="0" algn="just">
              <a:lnSpc>
                <a:spcPct val="150000"/>
              </a:lnSpc>
              <a:buNone/>
            </a:pPr>
            <a:r>
              <a:rPr lang="el-GR" dirty="0" smtClean="0"/>
              <a:t>Ο </a:t>
            </a:r>
            <a:r>
              <a:rPr lang="el-GR" dirty="0" smtClean="0"/>
              <a:t>«</a:t>
            </a:r>
            <a:r>
              <a:rPr lang="el-GR" b="1" dirty="0" smtClean="0"/>
              <a:t>Τεχνικός </a:t>
            </a:r>
            <a:r>
              <a:rPr lang="el-GR" b="1" dirty="0" smtClean="0"/>
              <a:t>Η/Υ και </a:t>
            </a:r>
            <a:r>
              <a:rPr lang="el-GR" b="1" dirty="0" smtClean="0"/>
              <a:t>Δικτύων»</a:t>
            </a:r>
            <a:r>
              <a:rPr lang="el-GR" dirty="0" smtClean="0"/>
              <a:t> </a:t>
            </a:r>
            <a:r>
              <a:rPr lang="el-GR" dirty="0" smtClean="0"/>
              <a:t>είναι ο εξειδικευμένος επαγγελματίας, ο οποίος αξιοποιώντας τις δυνατότητες της Πληροφορικής και των Τηλεπικοινωνιών μπορεί να αναλάβει την μελέτη, εγκατάσταση και συντήρηση ενός δικτύου Η/Υ. Μπορεί να παρέχει Διαχειριστική Υποστήριξη σε επίπεδο δικτύου (</a:t>
            </a:r>
            <a:r>
              <a:rPr lang="el-GR" dirty="0" err="1" smtClean="0"/>
              <a:t>Network</a:t>
            </a:r>
            <a:r>
              <a:rPr lang="el-GR" dirty="0" smtClean="0"/>
              <a:t> </a:t>
            </a:r>
            <a:r>
              <a:rPr lang="el-GR" dirty="0" err="1" smtClean="0"/>
              <a:t>Administrator</a:t>
            </a:r>
            <a:r>
              <a:rPr lang="el-GR" dirty="0" smtClean="0"/>
              <a:t>) και προβαίνει σε διαδικασίες επισκευής ή αντικατάστασης όταν αυτό χρειαστεί.</a:t>
            </a:r>
            <a:endParaRPr lang="el-GR" dirty="0"/>
          </a:p>
        </p:txBody>
      </p:sp>
      <p:sp>
        <p:nvSpPr>
          <p:cNvPr id="2" name="Title 1"/>
          <p:cNvSpPr>
            <a:spLocks noGrp="1"/>
          </p:cNvSpPr>
          <p:nvPr>
            <p:ph type="title"/>
          </p:nvPr>
        </p:nvSpPr>
        <p:spPr>
          <a:xfrm>
            <a:off x="1343891" y="471054"/>
            <a:ext cx="10058400" cy="914400"/>
          </a:xfrm>
        </p:spPr>
        <p:txBody>
          <a:bodyPr>
            <a:normAutofit/>
          </a:bodyPr>
          <a:lstStyle/>
          <a:p>
            <a:pPr algn="ctr"/>
            <a:r>
              <a:rPr lang="el-GR" b="1" dirty="0" smtClean="0">
                <a:solidFill>
                  <a:schemeClr val="tx2"/>
                </a:solidFill>
              </a:rPr>
              <a:t>Τεχνικός Η/Υ και </a:t>
            </a:r>
            <a:r>
              <a:rPr lang="el-GR" b="1" dirty="0" smtClean="0">
                <a:solidFill>
                  <a:schemeClr val="tx2"/>
                </a:solidFill>
              </a:rPr>
              <a:t>Δικτύων</a:t>
            </a:r>
            <a:endParaRPr lang="el-GR" dirty="0">
              <a:solidFill>
                <a:schemeClr val="tx2"/>
              </a:solidFill>
            </a:endParaRPr>
          </a:p>
        </p:txBody>
      </p:sp>
    </p:spTree>
    <p:extLst>
      <p:ext uri="{BB962C8B-B14F-4D97-AF65-F5344CB8AC3E}">
        <p14:creationId xmlns:p14="http://schemas.microsoft.com/office/powerpoint/2010/main" val="15339288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192" y="387928"/>
            <a:ext cx="11804073" cy="914400"/>
          </a:xfrm>
        </p:spPr>
        <p:txBody>
          <a:bodyPr/>
          <a:lstStyle/>
          <a:p>
            <a:pPr algn="ctr"/>
            <a:r>
              <a:rPr lang="el-GR" b="1" dirty="0" smtClean="0">
                <a:solidFill>
                  <a:schemeClr val="tx2"/>
                </a:solidFill>
              </a:rPr>
              <a:t>Τεχνικός Εφαρμογών Πληροφορικής</a:t>
            </a:r>
            <a:endParaRPr lang="el-GR" dirty="0"/>
          </a:p>
        </p:txBody>
      </p:sp>
      <p:pic>
        <p:nvPicPr>
          <p:cNvPr id="5" name="Picture 4"/>
          <p:cNvPicPr>
            <a:picLocks noChangeAspect="1"/>
          </p:cNvPicPr>
          <p:nvPr/>
        </p:nvPicPr>
        <p:blipFill>
          <a:blip r:embed="rId2"/>
          <a:stretch>
            <a:fillRect/>
          </a:stretch>
        </p:blipFill>
        <p:spPr>
          <a:xfrm>
            <a:off x="1262150" y="1849581"/>
            <a:ext cx="10238509" cy="4561609"/>
          </a:xfrm>
          <a:prstGeom prst="rect">
            <a:avLst/>
          </a:prstGeom>
        </p:spPr>
      </p:pic>
    </p:spTree>
    <p:extLst>
      <p:ext uri="{BB962C8B-B14F-4D97-AF65-F5344CB8AC3E}">
        <p14:creationId xmlns:p14="http://schemas.microsoft.com/office/powerpoint/2010/main" val="24882874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7760" y="288174"/>
            <a:ext cx="10058400" cy="914400"/>
          </a:xfrm>
        </p:spPr>
        <p:txBody>
          <a:bodyPr/>
          <a:lstStyle/>
          <a:p>
            <a:pPr algn="ctr"/>
            <a:r>
              <a:rPr lang="el-GR" b="1" dirty="0" smtClean="0">
                <a:solidFill>
                  <a:schemeClr val="tx2"/>
                </a:solidFill>
              </a:rPr>
              <a:t>Τεχνικός Η/Υ και Δικτύων</a:t>
            </a:r>
            <a:endParaRPr lang="el-GR" dirty="0"/>
          </a:p>
        </p:txBody>
      </p:sp>
      <p:pic>
        <p:nvPicPr>
          <p:cNvPr id="4" name="Picture 3"/>
          <p:cNvPicPr>
            <a:picLocks noChangeAspect="1"/>
          </p:cNvPicPr>
          <p:nvPr/>
        </p:nvPicPr>
        <p:blipFill>
          <a:blip r:embed="rId2"/>
          <a:stretch>
            <a:fillRect/>
          </a:stretch>
        </p:blipFill>
        <p:spPr>
          <a:xfrm>
            <a:off x="669175" y="1474558"/>
            <a:ext cx="11003972" cy="4865976"/>
          </a:xfrm>
          <a:prstGeom prst="rect">
            <a:avLst/>
          </a:prstGeom>
        </p:spPr>
      </p:pic>
    </p:spTree>
    <p:extLst>
      <p:ext uri="{BB962C8B-B14F-4D97-AF65-F5344CB8AC3E}">
        <p14:creationId xmlns:p14="http://schemas.microsoft.com/office/powerpoint/2010/main" val="3913699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0765" y="504306"/>
            <a:ext cx="10058400" cy="914400"/>
          </a:xfrm>
        </p:spPr>
        <p:txBody>
          <a:bodyPr>
            <a:normAutofit fontScale="90000"/>
          </a:bodyPr>
          <a:lstStyle/>
          <a:p>
            <a:pPr algn="ctr"/>
            <a:r>
              <a:rPr lang="el-GR" b="1" dirty="0" smtClean="0">
                <a:solidFill>
                  <a:schemeClr val="tx2"/>
                </a:solidFill>
              </a:rPr>
              <a:t>Σύγκριση μαθημάτων </a:t>
            </a:r>
            <a:r>
              <a:rPr lang="el-GR" b="1" dirty="0" smtClean="0">
                <a:solidFill>
                  <a:schemeClr val="tx2"/>
                </a:solidFill>
              </a:rPr>
              <a:t/>
            </a:r>
            <a:br>
              <a:rPr lang="el-GR" b="1" dirty="0" smtClean="0">
                <a:solidFill>
                  <a:schemeClr val="tx2"/>
                </a:solidFill>
              </a:rPr>
            </a:br>
            <a:r>
              <a:rPr lang="el-GR" b="1" dirty="0" smtClean="0">
                <a:solidFill>
                  <a:schemeClr val="tx2"/>
                </a:solidFill>
              </a:rPr>
              <a:t>Γ</a:t>
            </a:r>
            <a:r>
              <a:rPr lang="el-GR" b="1" dirty="0" smtClean="0">
                <a:solidFill>
                  <a:schemeClr val="tx2"/>
                </a:solidFill>
              </a:rPr>
              <a:t>’ τάξη Πληροφορικής</a:t>
            </a:r>
            <a:endParaRPr lang="el-GR" b="1" dirty="0">
              <a:solidFill>
                <a:schemeClr val="tx2"/>
              </a:solidFill>
            </a:endParaRPr>
          </a:p>
        </p:txBody>
      </p:sp>
      <p:pic>
        <p:nvPicPr>
          <p:cNvPr id="4" name="Picture 3"/>
          <p:cNvPicPr>
            <a:picLocks noChangeAspect="1"/>
          </p:cNvPicPr>
          <p:nvPr/>
        </p:nvPicPr>
        <p:blipFill>
          <a:blip r:embed="rId2"/>
          <a:stretch>
            <a:fillRect/>
          </a:stretch>
        </p:blipFill>
        <p:spPr>
          <a:xfrm>
            <a:off x="374764" y="1516121"/>
            <a:ext cx="5739247" cy="4865976"/>
          </a:xfrm>
          <a:prstGeom prst="rect">
            <a:avLst/>
          </a:prstGeom>
        </p:spPr>
      </p:pic>
      <p:pic>
        <p:nvPicPr>
          <p:cNvPr id="5" name="Picture 4"/>
          <p:cNvPicPr>
            <a:picLocks noChangeAspect="1"/>
          </p:cNvPicPr>
          <p:nvPr/>
        </p:nvPicPr>
        <p:blipFill>
          <a:blip r:embed="rId3"/>
          <a:stretch>
            <a:fillRect/>
          </a:stretch>
        </p:blipFill>
        <p:spPr>
          <a:xfrm>
            <a:off x="6114011" y="1516121"/>
            <a:ext cx="5836228" cy="4865976"/>
          </a:xfrm>
          <a:prstGeom prst="rect">
            <a:avLst/>
          </a:prstGeom>
        </p:spPr>
      </p:pic>
    </p:spTree>
    <p:extLst>
      <p:ext uri="{BB962C8B-B14F-4D97-AF65-F5344CB8AC3E}">
        <p14:creationId xmlns:p14="http://schemas.microsoft.com/office/powerpoint/2010/main" val="30971183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0284" y="1825625"/>
            <a:ext cx="10123516" cy="4886902"/>
          </a:xfrm>
        </p:spPr>
        <p:txBody>
          <a:bodyPr>
            <a:normAutofit/>
          </a:bodyPr>
          <a:lstStyle/>
          <a:p>
            <a:pPr>
              <a:lnSpc>
                <a:spcPct val="170000"/>
              </a:lnSpc>
            </a:pPr>
            <a:r>
              <a:rPr lang="el-GR" dirty="0" smtClean="0"/>
              <a:t>Τι είναι μια βάση δεδομένων</a:t>
            </a:r>
          </a:p>
          <a:p>
            <a:pPr>
              <a:lnSpc>
                <a:spcPct val="170000"/>
              </a:lnSpc>
            </a:pPr>
            <a:r>
              <a:rPr lang="el-GR" dirty="0" smtClean="0"/>
              <a:t> Τι είναι δεδομένα</a:t>
            </a:r>
            <a:r>
              <a:rPr lang="en-US" dirty="0" smtClean="0"/>
              <a:t>, </a:t>
            </a:r>
            <a:r>
              <a:rPr lang="el-GR" dirty="0" smtClean="0"/>
              <a:t>επεξεργασία δεδομένων</a:t>
            </a:r>
          </a:p>
          <a:p>
            <a:pPr>
              <a:lnSpc>
                <a:spcPct val="170000"/>
              </a:lnSpc>
            </a:pPr>
            <a:r>
              <a:rPr lang="el-GR" dirty="0" smtClean="0"/>
              <a:t>Πίνακες, γραμμές , στήλες, πεδία</a:t>
            </a:r>
          </a:p>
          <a:p>
            <a:pPr>
              <a:lnSpc>
                <a:spcPct val="170000"/>
              </a:lnSpc>
            </a:pPr>
            <a:r>
              <a:rPr lang="el-GR" dirty="0" err="1" smtClean="0"/>
              <a:t>Κανονικοποίηση</a:t>
            </a:r>
            <a:r>
              <a:rPr lang="el-GR" dirty="0" smtClean="0"/>
              <a:t> - ΣΔΒΔ</a:t>
            </a:r>
          </a:p>
          <a:p>
            <a:pPr>
              <a:lnSpc>
                <a:spcPct val="170000"/>
              </a:lnSpc>
            </a:pPr>
            <a:r>
              <a:rPr lang="el-GR" dirty="0" smtClean="0"/>
              <a:t>Γλώσσα ορισμού δεδομένων </a:t>
            </a:r>
            <a:r>
              <a:rPr lang="en-US" dirty="0" smtClean="0"/>
              <a:t>SQL</a:t>
            </a:r>
            <a:endParaRPr lang="el-GR" dirty="0"/>
          </a:p>
          <a:p>
            <a:pPr marL="0" indent="0">
              <a:buNone/>
            </a:pPr>
            <a:endParaRPr lang="el-GR" dirty="0" smtClean="0"/>
          </a:p>
          <a:p>
            <a:pPr marL="0" indent="0" algn="ctr">
              <a:buNone/>
            </a:pPr>
            <a:r>
              <a:rPr lang="el-GR" dirty="0" smtClean="0">
                <a:hlinkClick r:id="rId2"/>
              </a:rPr>
              <a:t>Δείτε εδώ το βιβλίο </a:t>
            </a:r>
            <a:endParaRPr lang="el-GR" dirty="0"/>
          </a:p>
        </p:txBody>
      </p:sp>
      <p:sp>
        <p:nvSpPr>
          <p:cNvPr id="2" name="Title 1"/>
          <p:cNvSpPr>
            <a:spLocks noGrp="1"/>
          </p:cNvSpPr>
          <p:nvPr>
            <p:ph type="title"/>
          </p:nvPr>
        </p:nvSpPr>
        <p:spPr>
          <a:xfrm>
            <a:off x="723208" y="637309"/>
            <a:ext cx="10745585" cy="914400"/>
          </a:xfrm>
        </p:spPr>
        <p:txBody>
          <a:bodyPr>
            <a:normAutofit fontScale="90000"/>
          </a:bodyPr>
          <a:lstStyle/>
          <a:p>
            <a:pPr algn="ctr"/>
            <a:r>
              <a:rPr lang="el-GR" b="1" dirty="0" smtClean="0">
                <a:solidFill>
                  <a:schemeClr val="tx2"/>
                </a:solidFill>
              </a:rPr>
              <a:t>Τεχνικός Εφαρμογών Πληροφορικής</a:t>
            </a:r>
            <a:br>
              <a:rPr lang="el-GR" b="1" dirty="0" smtClean="0">
                <a:solidFill>
                  <a:schemeClr val="tx2"/>
                </a:solidFill>
              </a:rPr>
            </a:br>
            <a:r>
              <a:rPr lang="el-GR" sz="3600" b="1" i="1" dirty="0" smtClean="0">
                <a:solidFill>
                  <a:srgbClr val="0070C0"/>
                </a:solidFill>
              </a:rPr>
              <a:t>ΣΔΒΔ και εφαρμογές στο Διαδίκτυο</a:t>
            </a:r>
            <a:endParaRPr lang="el-GR" sz="3600" i="1" dirty="0">
              <a:solidFill>
                <a:srgbClr val="0070C0"/>
              </a:solidFill>
            </a:endParaRPr>
          </a:p>
        </p:txBody>
      </p:sp>
    </p:spTree>
    <p:extLst>
      <p:ext uri="{BB962C8B-B14F-4D97-AF65-F5344CB8AC3E}">
        <p14:creationId xmlns:p14="http://schemas.microsoft.com/office/powerpoint/2010/main" val="5162367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46284" y="2182092"/>
            <a:ext cx="8128000" cy="3657599"/>
          </a:xfrm>
        </p:spPr>
        <p:txBody>
          <a:bodyPr/>
          <a:lstStyle/>
          <a:p>
            <a:pPr>
              <a:lnSpc>
                <a:spcPct val="150000"/>
              </a:lnSpc>
            </a:pPr>
            <a:r>
              <a:rPr lang="el-GR" dirty="0" smtClean="0"/>
              <a:t>Αντικειμενοστραφής προγραμματισμός – </a:t>
            </a:r>
            <a:r>
              <a:rPr lang="en-US" dirty="0" smtClean="0"/>
              <a:t>Java</a:t>
            </a:r>
          </a:p>
          <a:p>
            <a:pPr>
              <a:lnSpc>
                <a:spcPct val="150000"/>
              </a:lnSpc>
            </a:pPr>
            <a:r>
              <a:rPr lang="el-GR" dirty="0" smtClean="0"/>
              <a:t>Λογισμικά </a:t>
            </a:r>
            <a:r>
              <a:rPr lang="en-US" dirty="0" err="1" smtClean="0"/>
              <a:t>Greenfoot</a:t>
            </a:r>
            <a:r>
              <a:rPr lang="en-US" dirty="0" smtClean="0"/>
              <a:t> – Eclipse</a:t>
            </a:r>
          </a:p>
          <a:p>
            <a:pPr>
              <a:lnSpc>
                <a:spcPct val="150000"/>
              </a:lnSpc>
            </a:pPr>
            <a:r>
              <a:rPr lang="el-GR" dirty="0" smtClean="0"/>
              <a:t>Διαδικτυακός προγραμματισμός</a:t>
            </a:r>
          </a:p>
          <a:p>
            <a:pPr>
              <a:lnSpc>
                <a:spcPct val="150000"/>
              </a:lnSpc>
            </a:pPr>
            <a:r>
              <a:rPr lang="el-GR" dirty="0" smtClean="0"/>
              <a:t>Ανάπτυξη εφαρμογών για </a:t>
            </a:r>
            <a:r>
              <a:rPr lang="en-US" dirty="0" smtClean="0"/>
              <a:t>Android – </a:t>
            </a:r>
            <a:r>
              <a:rPr lang="en-US" dirty="0" err="1" smtClean="0"/>
              <a:t>AppInventor</a:t>
            </a:r>
            <a:endParaRPr lang="en-US" dirty="0" smtClean="0"/>
          </a:p>
          <a:p>
            <a:pPr marL="0" indent="0">
              <a:buNone/>
            </a:pPr>
            <a:endParaRPr lang="en-US" dirty="0" smtClean="0"/>
          </a:p>
          <a:p>
            <a:pPr marL="0" indent="0" algn="ctr">
              <a:buNone/>
            </a:pPr>
            <a:r>
              <a:rPr lang="el-GR" dirty="0" smtClean="0">
                <a:hlinkClick r:id="rId2"/>
              </a:rPr>
              <a:t>Δείτε εδώ το βιβλίο</a:t>
            </a:r>
            <a:endParaRPr lang="el-GR" dirty="0"/>
          </a:p>
        </p:txBody>
      </p:sp>
      <p:sp>
        <p:nvSpPr>
          <p:cNvPr id="2" name="Title 1"/>
          <p:cNvSpPr>
            <a:spLocks noGrp="1"/>
          </p:cNvSpPr>
          <p:nvPr>
            <p:ph type="title"/>
          </p:nvPr>
        </p:nvSpPr>
        <p:spPr>
          <a:xfrm>
            <a:off x="515389" y="545870"/>
            <a:ext cx="10737273" cy="914400"/>
          </a:xfrm>
        </p:spPr>
        <p:txBody>
          <a:bodyPr>
            <a:normAutofit fontScale="90000"/>
          </a:bodyPr>
          <a:lstStyle/>
          <a:p>
            <a:pPr algn="ctr"/>
            <a:r>
              <a:rPr lang="el-GR" b="1" dirty="0" smtClean="0">
                <a:solidFill>
                  <a:schemeClr val="tx2"/>
                </a:solidFill>
              </a:rPr>
              <a:t>Τεχνικός Εφαρμογών Πληροφορικής</a:t>
            </a:r>
            <a:br>
              <a:rPr lang="el-GR" b="1" dirty="0" smtClean="0">
                <a:solidFill>
                  <a:schemeClr val="tx2"/>
                </a:solidFill>
              </a:rPr>
            </a:br>
            <a:r>
              <a:rPr lang="el-GR" sz="3600" b="1" i="1" dirty="0" smtClean="0">
                <a:solidFill>
                  <a:srgbClr val="0070C0"/>
                </a:solidFill>
              </a:rPr>
              <a:t>Ειδικά θέματα στον προγραμματισμό Η/Υ</a:t>
            </a:r>
            <a:endParaRPr lang="el-GR" sz="3600" i="1" dirty="0">
              <a:solidFill>
                <a:srgbClr val="0070C0"/>
              </a:solidFill>
            </a:endParaRPr>
          </a:p>
        </p:txBody>
      </p:sp>
    </p:spTree>
    <p:extLst>
      <p:ext uri="{BB962C8B-B14F-4D97-AF65-F5344CB8AC3E}">
        <p14:creationId xmlns:p14="http://schemas.microsoft.com/office/powerpoint/2010/main" val="22227852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57</TotalTime>
  <Words>327</Words>
  <Application>Microsoft Office PowerPoint</Application>
  <PresentationFormat>Custom</PresentationFormat>
  <Paragraphs>72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Elemental</vt:lpstr>
      <vt:lpstr>ΤΟΜΕΑΣ ΠΛΗΡΟΦΟΡΙΚΗΣ</vt:lpstr>
      <vt:lpstr>ΕΙΔΙΚΟΤΗΤΕΣ – Γ’ ΤΑΞΗ </vt:lpstr>
      <vt:lpstr>Τεχνικός Εφαρμογών Πληροφορικής</vt:lpstr>
      <vt:lpstr>Τεχνικός Η/Υ και Δικτύων</vt:lpstr>
      <vt:lpstr>Τεχνικός Εφαρμογών Πληροφορικής</vt:lpstr>
      <vt:lpstr>Τεχνικός Η/Υ και Δικτύων</vt:lpstr>
      <vt:lpstr>Σύγκριση μαθημάτων  Γ’ τάξη Πληροφορικής</vt:lpstr>
      <vt:lpstr>Τεχνικός Εφαρμογών Πληροφορικής ΣΔΒΔ και εφαρμογές στο Διαδίκτυο</vt:lpstr>
      <vt:lpstr>Τεχνικός Εφαρμογών Πληροφορικής Ειδικά θέματα στον προγραμματισμό Η/Υ</vt:lpstr>
      <vt:lpstr>Τεχνικός Εφαρμογών Πληροφορικής Σχεδιασμός και Ανάπτυξη  Διαδικτυακών Εφαρμογών</vt:lpstr>
      <vt:lpstr>Τεχνικός Η/Υ και Δικτύων Εγκατάσταση, Διαχ. &amp; Συντ. Υπολ. Συστημάτων</vt:lpstr>
      <vt:lpstr>Τεχνικός Η/Υ και Δικτύων Ειδικά θέματα στο υλικό και στα Δίκτυα Η/Υ</vt:lpstr>
      <vt:lpstr>Τεχνικός Η/Υ και Δικτύων Τεχνική Υποστήριξη Υπολογιστικών Συστημάτων και Δικτυακών υποδομών</vt:lpstr>
      <vt:lpstr>ΗΛΕΚΤΡΟΝΙΚΕΣ ΕΓΓΡΑΦΕΣ</vt:lpstr>
      <vt:lpstr>ΤΟΜΕΑΣ ΠΛΗΡΟΦΟΡΙΚΗΣ 2ο ΕΠΑΓΓΕΛΜΑΤΙΚΟ ΛΥΚΕΙΟ ΚΑΤΕΡΙΝΗΣ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ΤΟΜΕΑΣ ΠΛΗΡΟΦΟΡΙΚΗΣ</dc:title>
  <dc:creator>admin</dc:creator>
  <cp:lastModifiedBy>dsidir</cp:lastModifiedBy>
  <cp:revision>15</cp:revision>
  <dcterms:created xsi:type="dcterms:W3CDTF">2018-05-15T05:55:18Z</dcterms:created>
  <dcterms:modified xsi:type="dcterms:W3CDTF">2020-06-01T18:30:32Z</dcterms:modified>
</cp:coreProperties>
</file>